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32"/>
  </p:notesMasterIdLst>
  <p:sldIdLst>
    <p:sldId id="256" r:id="rId5"/>
    <p:sldId id="287" r:id="rId6"/>
    <p:sldId id="302" r:id="rId7"/>
    <p:sldId id="294" r:id="rId8"/>
    <p:sldId id="298" r:id="rId9"/>
    <p:sldId id="289" r:id="rId10"/>
    <p:sldId id="300" r:id="rId11"/>
    <p:sldId id="301" r:id="rId12"/>
    <p:sldId id="279" r:id="rId13"/>
    <p:sldId id="281" r:id="rId14"/>
    <p:sldId id="265" r:id="rId15"/>
    <p:sldId id="293" r:id="rId16"/>
    <p:sldId id="296" r:id="rId17"/>
    <p:sldId id="259" r:id="rId18"/>
    <p:sldId id="299" r:id="rId19"/>
    <p:sldId id="297" r:id="rId20"/>
    <p:sldId id="261" r:id="rId21"/>
    <p:sldId id="280" r:id="rId22"/>
    <p:sldId id="282" r:id="rId23"/>
    <p:sldId id="285" r:id="rId24"/>
    <p:sldId id="278" r:id="rId25"/>
    <p:sldId id="303" r:id="rId26"/>
    <p:sldId id="304" r:id="rId27"/>
    <p:sldId id="267" r:id="rId28"/>
    <p:sldId id="292" r:id="rId29"/>
    <p:sldId id="305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932" autoAdjust="0"/>
  </p:normalViewPr>
  <p:slideViewPr>
    <p:cSldViewPr snapToGrid="0">
      <p:cViewPr>
        <p:scale>
          <a:sx n="76" d="100"/>
          <a:sy n="76" d="100"/>
        </p:scale>
        <p:origin x="-5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2310F-C8FC-4D0B-8BE0-37C40AD78A52}" type="datetimeFigureOut">
              <a:rPr lang="it-IT" smtClean="0"/>
              <a:t>28/07/2021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06D50-A0D0-4CEC-8FFC-378EDF6E93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76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282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Facilitators: </a:t>
            </a:r>
          </a:p>
          <a:p>
            <a:r>
              <a:rPr lang="en-GB" dirty="0"/>
              <a:t> ♦ Set a positive tone for discussion ♦ Remain neutral to the issues ♦ Keep the group focused  ♦ Keep track of time ♦ Suggest methods and procedures that can help the group work better ♦ Encourage participation by everyone ♦ Educate/Inform participants about activities and steps ♦ Protect ideas from challenge ♦ Coordinate administrative details ♦ Record information or supervise its recording  SET THE CLIMATE FOR THE SESSION: Clarify the purpose and what the expected outcomes of the meeting ♦ Introduce yourself and the role you will play ♦ Explain the agenda, ground rules and any handouts ♦ If comfortable, use an icebreaker or introduction type of activity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19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326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738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213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77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55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802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Facilitators: </a:t>
            </a:r>
          </a:p>
          <a:p>
            <a:r>
              <a:rPr lang="en-GB" dirty="0"/>
              <a:t> ♦ Set a positive tone for discussion ♦ Remain neutral to the issues ♦ Keep the group focused  ♦ Keep track of time ♦ Suggest methods and procedures that can help the group work better ♦ Encourage participation by everyone ♦ Educate/Inform participants about activities and steps ♦ Protect ideas from challenge ♦ Coordinate administrative details ♦ Record information or supervise its recording  SET THE CLIMATE FOR THE SESSION: Clarify the purpose and what the expected outcomes of the meeting ♦ Introduce yourself and the role you will play ♦ Explain the agenda, ground rules and any handouts ♦ If comfortable, use an icebreaker or introduction type of activity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3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Facilitators: </a:t>
            </a:r>
          </a:p>
          <a:p>
            <a:r>
              <a:rPr lang="en-GB" dirty="0"/>
              <a:t> ♦ Set a positive tone for discussion ♦ Remain neutral to the issues ♦ Keep the group focused  ♦ Keep track of time ♦ Suggest methods and procedures that can help the group work better ♦ Encourage participation by everyone ♦ Educate/Inform participants about activities and steps ♦ Protect ideas from challenge ♦ Coordinate administrative details ♦ Record information or supervise its recording  SET THE CLIMATE FOR THE SESSION: Clarify the purpose and what the expected outcomes of the meeting ♦ Introduce yourself and the role you will play ♦ Explain the agenda, ground rules and any handouts ♦ If comfortable, use an icebreaker or introduction type of activity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18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Facilitators: </a:t>
            </a:r>
          </a:p>
          <a:p>
            <a:r>
              <a:rPr lang="en-GB" dirty="0"/>
              <a:t> ♦ Set a positive tone for discussion ♦ Remain neutral to the issues ♦ Keep the group focused  ♦ Keep track of time ♦ Suggest methods and procedures that can help the group work better ♦ Encourage participation by everyone ♦ Educate/Inform participants about activities and steps ♦ Protect ideas from challenge ♦ Coordinate administrative details ♦ Record information or supervise its recording  SET THE CLIMATE FOR THE SESSION: Clarify the purpose and what the expected outcomes of the meeting ♦ Introduce yourself and the role you will play ♦ Explain the agenda, ground rules and any handouts ♦ If comfortable, use an icebreaker or introduction type of activity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38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96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17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Facilitators: </a:t>
            </a:r>
          </a:p>
          <a:p>
            <a:r>
              <a:rPr lang="en-GB" dirty="0"/>
              <a:t> ♦ Set a positive tone for discussion ♦ Remain neutral to the issues ♦ Keep the group focused  ♦ Keep track of time ♦ Suggest methods and procedures that can help the group work better ♦ Encourage participation by everyone ♦ Educate/Inform participants about activities and steps ♦ Protect ideas from challenge ♦ Coordinate administrative details ♦ Record information or supervise its recording  SET THE CLIMATE FOR THE SESSION: Clarify the purpose and what the expected outcomes of the meeting ♦ Introduce yourself and the role you will play ♦ Explain the agenda, ground rules and any handouts ♦ If comfortable, use an icebreaker or introduction type of activity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106D50-A0D0-4CEC-8FFC-378EDF6E93D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4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desklessclassroom.com/2015/10/going-deskless.html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440F32-D4CC-40C9-83E1-341F46ACC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Verdana" pitchFamily="34" charset="0"/>
                <a:ea typeface="Verdana" pitchFamily="34" charset="0"/>
              </a:rPr>
              <a:t>Come </a:t>
            </a:r>
            <a:r>
              <a:rPr lang="en-GB" dirty="0" err="1" smtClean="0">
                <a:latin typeface="Verdana" pitchFamily="34" charset="0"/>
                <a:ea typeface="Verdana" pitchFamily="34" charset="0"/>
              </a:rPr>
              <a:t>creare</a:t>
            </a:r>
            <a:r>
              <a:rPr lang="en-GB" dirty="0" smtClean="0">
                <a:latin typeface="Verdana" pitchFamily="34" charset="0"/>
                <a:ea typeface="Verdana" pitchFamily="34" charset="0"/>
              </a:rPr>
              <a:t> un Workshop. </a:t>
            </a:r>
            <a:r>
              <a:rPr lang="en-GB" dirty="0" err="1" smtClean="0">
                <a:latin typeface="Verdana" pitchFamily="34" charset="0"/>
                <a:ea typeface="Verdana" pitchFamily="34" charset="0"/>
              </a:rPr>
              <a:t>Insegnare</a:t>
            </a:r>
            <a:r>
              <a:rPr lang="en-GB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en-GB" dirty="0" err="1" smtClean="0">
                <a:latin typeface="Verdana" pitchFamily="34" charset="0"/>
                <a:ea typeface="Verdana" pitchFamily="34" charset="0"/>
              </a:rPr>
              <a:t>Rifornire</a:t>
            </a:r>
            <a:r>
              <a:rPr lang="en-GB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dirty="0">
                <a:latin typeface="Verdana" pitchFamily="34" charset="0"/>
                <a:ea typeface="Verdana" pitchFamily="34" charset="0"/>
              </a:rPr>
              <a:t>&amp; </a:t>
            </a:r>
            <a:r>
              <a:rPr lang="en-GB" dirty="0" err="1" smtClean="0">
                <a:latin typeface="Verdana" pitchFamily="34" charset="0"/>
                <a:ea typeface="Verdana" pitchFamily="34" charset="0"/>
              </a:rPr>
              <a:t>Presentare</a:t>
            </a:r>
            <a:r>
              <a:rPr lang="en-GB" dirty="0" smtClean="0">
                <a:latin typeface="Verdana" pitchFamily="34" charset="0"/>
                <a:ea typeface="Verdana" pitchFamily="34" charset="0"/>
              </a:rPr>
              <a:t> le </a:t>
            </a:r>
            <a:r>
              <a:rPr lang="en-GB" dirty="0" err="1" smtClean="0">
                <a:latin typeface="Verdana" pitchFamily="34" charset="0"/>
                <a:ea typeface="Verdana" pitchFamily="34" charset="0"/>
              </a:rPr>
              <a:t>Unità</a:t>
            </a:r>
            <a:endParaRPr lang="en-GB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0E8988D-B09C-46FE-8398-FABFCB21EA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Verdana" pitchFamily="34" charset="0"/>
                <a:ea typeface="Verdana" pitchFamily="34" charset="0"/>
              </a:rPr>
              <a:t>2020-1-UK01-KA205-078066</a:t>
            </a:r>
          </a:p>
        </p:txBody>
      </p:sp>
      <p:pic>
        <p:nvPicPr>
          <p:cNvPr id="1026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89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01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126461-0DDF-4B98-BC9A-07B460ED2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997527"/>
            <a:ext cx="7330356" cy="5127700"/>
          </a:xfrm>
        </p:spPr>
        <p:txBody>
          <a:bodyPr>
            <a:normAutofit/>
          </a:bodyPr>
          <a:lstStyle/>
          <a:p>
            <a:r>
              <a:rPr lang="en-GB" sz="2200" dirty="0" err="1" smtClean="0">
                <a:latin typeface="+mn-lt"/>
              </a:rPr>
              <a:t>Questo</a:t>
            </a:r>
            <a:r>
              <a:rPr lang="en-GB" sz="2200" dirty="0" smtClean="0">
                <a:latin typeface="+mn-lt"/>
              </a:rPr>
              <a:t> è </a:t>
            </a:r>
            <a:r>
              <a:rPr lang="en-GB" sz="2200" dirty="0" err="1" smtClean="0">
                <a:latin typeface="+mn-lt"/>
              </a:rPr>
              <a:t>il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punto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più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importante</a:t>
            </a:r>
            <a:r>
              <a:rPr lang="en-GB" sz="2200" dirty="0" smtClean="0">
                <a:latin typeface="+mn-lt"/>
              </a:rPr>
              <a:t> per  </a:t>
            </a:r>
            <a:r>
              <a:rPr lang="en-GB" sz="2200" dirty="0" err="1" smtClean="0">
                <a:latin typeface="+mn-lt"/>
              </a:rPr>
              <a:t>costruire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una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relazione</a:t>
            </a:r>
            <a:r>
              <a:rPr lang="en-GB" sz="2200" dirty="0" smtClean="0">
                <a:latin typeface="+mn-lt"/>
              </a:rPr>
              <a:t>. 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smtClean="0">
                <a:latin typeface="+mn-lt"/>
              </a:rPr>
              <a:t>Come </a:t>
            </a:r>
            <a:r>
              <a:rPr lang="en-GB" sz="2200" dirty="0" err="1" smtClean="0">
                <a:latin typeface="+mn-lt"/>
              </a:rPr>
              <a:t>facilitatore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assicurati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che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tutti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siano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benvenuti</a:t>
            </a:r>
            <a:r>
              <a:rPr lang="en-GB" sz="2200" dirty="0" smtClean="0">
                <a:latin typeface="+mn-lt"/>
              </a:rPr>
              <a:t>. 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err="1" smtClean="0">
                <a:latin typeface="+mn-lt"/>
              </a:rPr>
              <a:t>Comunica</a:t>
            </a:r>
            <a:r>
              <a:rPr lang="en-GB" sz="2200" dirty="0" smtClean="0">
                <a:latin typeface="+mn-lt"/>
              </a:rPr>
              <a:t> in </a:t>
            </a:r>
            <a:r>
              <a:rPr lang="en-GB" sz="2200" dirty="0" err="1" smtClean="0">
                <a:latin typeface="+mn-lt"/>
              </a:rPr>
              <a:t>modo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chiaro</a:t>
            </a:r>
            <a:r>
              <a:rPr lang="en-GB" sz="2200" dirty="0" smtClean="0">
                <a:latin typeface="+mn-lt"/>
              </a:rPr>
              <a:t>. 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err="1" smtClean="0">
                <a:latin typeface="+mn-lt"/>
              </a:rPr>
              <a:t>Comunica</a:t>
            </a:r>
            <a:r>
              <a:rPr lang="en-GB" sz="2200" dirty="0" smtClean="0">
                <a:latin typeface="+mn-lt"/>
              </a:rPr>
              <a:t> a </a:t>
            </a:r>
            <a:r>
              <a:rPr lang="en-GB" sz="2200" dirty="0" err="1" smtClean="0">
                <a:latin typeface="+mn-lt"/>
              </a:rPr>
              <a:t>tutti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quali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sono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gli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obiettivi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della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formazione</a:t>
            </a:r>
            <a:r>
              <a:rPr lang="en-GB" sz="2200" dirty="0" smtClean="0">
                <a:latin typeface="+mn-lt"/>
              </a:rPr>
              <a:t>. 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err="1" smtClean="0">
                <a:latin typeface="+mn-lt"/>
              </a:rPr>
              <a:t>Spiega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perchè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questo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programma</a:t>
            </a:r>
            <a:r>
              <a:rPr lang="en-GB" sz="2200" dirty="0" smtClean="0">
                <a:latin typeface="+mn-lt"/>
              </a:rPr>
              <a:t> è </a:t>
            </a:r>
            <a:r>
              <a:rPr lang="en-GB" sz="2200" dirty="0" err="1" smtClean="0">
                <a:latin typeface="+mn-lt"/>
              </a:rPr>
              <a:t>stato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creato</a:t>
            </a:r>
            <a:r>
              <a:rPr lang="en-GB" sz="2200" dirty="0" smtClean="0">
                <a:latin typeface="+mn-lt"/>
              </a:rPr>
              <a:t>. 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err="1" smtClean="0">
                <a:latin typeface="+mn-lt"/>
              </a:rPr>
              <a:t>Spiega</a:t>
            </a:r>
            <a:r>
              <a:rPr lang="en-GB" sz="2200" dirty="0" smtClean="0">
                <a:latin typeface="+mn-lt"/>
              </a:rPr>
              <a:t> come </a:t>
            </a:r>
            <a:r>
              <a:rPr lang="en-GB" sz="2200" dirty="0" err="1" smtClean="0">
                <a:latin typeface="+mn-lt"/>
              </a:rPr>
              <a:t>questo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programma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possa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beneficiar</a:t>
            </a:r>
            <a:r>
              <a:rPr lang="en-GB" sz="2200" dirty="0" err="1" smtClean="0">
                <a:latin typeface="+mn-lt"/>
              </a:rPr>
              <a:t>e</a:t>
            </a:r>
            <a:r>
              <a:rPr lang="en-GB" sz="2200" dirty="0" smtClean="0">
                <a:latin typeface="+mn-lt"/>
              </a:rPr>
              <a:t>  I </a:t>
            </a:r>
            <a:r>
              <a:rPr lang="en-GB" sz="2200" dirty="0" err="1" smtClean="0">
                <a:latin typeface="+mn-lt"/>
              </a:rPr>
              <a:t>partecipanti</a:t>
            </a:r>
            <a:r>
              <a:rPr lang="en-GB" sz="2200" dirty="0" smtClean="0">
                <a:latin typeface="+mn-lt"/>
              </a:rPr>
              <a:t> e </a:t>
            </a:r>
            <a:r>
              <a:rPr lang="en-GB" sz="2200" dirty="0" err="1" smtClean="0">
                <a:latin typeface="+mn-lt"/>
              </a:rPr>
              <a:t>il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loro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ruolo</a:t>
            </a:r>
            <a:r>
              <a:rPr lang="en-GB" sz="2200" dirty="0" smtClean="0">
                <a:latin typeface="+mn-lt"/>
              </a:rPr>
              <a:t> da </a:t>
            </a:r>
            <a:r>
              <a:rPr lang="en-GB" sz="2200" dirty="0" smtClean="0">
                <a:latin typeface="+mn-lt"/>
              </a:rPr>
              <a:t>Youth </a:t>
            </a:r>
            <a:r>
              <a:rPr lang="en-GB" sz="2200" dirty="0">
                <a:latin typeface="+mn-lt"/>
              </a:rPr>
              <a:t>Workers.  </a:t>
            </a:r>
            <a:br>
              <a:rPr lang="en-GB" sz="2200" dirty="0">
                <a:latin typeface="+mn-lt"/>
              </a:rPr>
            </a:br>
            <a:r>
              <a:rPr lang="en-GB" sz="2200" dirty="0" err="1" smtClean="0">
                <a:latin typeface="+mn-lt"/>
              </a:rPr>
              <a:t>Stabilisci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regole</a:t>
            </a:r>
            <a:r>
              <a:rPr lang="en-GB" sz="2200" dirty="0" smtClean="0">
                <a:latin typeface="+mn-lt"/>
              </a:rPr>
              <a:t> base.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err="1" smtClean="0">
                <a:latin typeface="+mn-lt"/>
              </a:rPr>
              <a:t>Inzia</a:t>
            </a:r>
            <a:r>
              <a:rPr lang="en-GB" sz="2200" dirty="0" smtClean="0">
                <a:latin typeface="+mn-lt"/>
              </a:rPr>
              <a:t> con un ice-breaker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smtClean="0">
                <a:latin typeface="+mn-lt"/>
              </a:rPr>
              <a:t/>
            </a:r>
            <a:br>
              <a:rPr lang="en-GB" sz="2200" dirty="0" smtClean="0">
                <a:latin typeface="+mn-lt"/>
              </a:rPr>
            </a:br>
            <a:r>
              <a:rPr lang="en-GB" sz="2200" dirty="0" smtClean="0">
                <a:latin typeface="+mn-lt"/>
              </a:rPr>
              <a:t>In </a:t>
            </a:r>
            <a:r>
              <a:rPr lang="en-GB" sz="2200" dirty="0" err="1" smtClean="0">
                <a:latin typeface="+mn-lt"/>
              </a:rPr>
              <a:t>questo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modo</a:t>
            </a:r>
            <a:r>
              <a:rPr lang="en-GB" sz="2200" dirty="0" smtClean="0">
                <a:latin typeface="+mn-lt"/>
              </a:rPr>
              <a:t> i </a:t>
            </a:r>
            <a:r>
              <a:rPr lang="en-GB" sz="2200" dirty="0" err="1" smtClean="0">
                <a:latin typeface="+mn-lt"/>
              </a:rPr>
              <a:t>partecipanti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saranno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più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ricettivi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all’apprendimento</a:t>
            </a:r>
            <a:r>
              <a:rPr lang="en-GB" sz="2200" dirty="0" smtClean="0">
                <a:latin typeface="+mn-lt"/>
              </a:rPr>
              <a:t> prima di </a:t>
            </a:r>
            <a:r>
              <a:rPr lang="en-GB" sz="2200" dirty="0" err="1" smtClean="0">
                <a:latin typeface="+mn-lt"/>
              </a:rPr>
              <a:t>iniziare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davvero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il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programma</a:t>
            </a:r>
            <a:r>
              <a:rPr lang="en-GB" sz="2200" dirty="0" smtClean="0">
                <a:latin typeface="+mn-lt"/>
              </a:rPr>
              <a:t>. 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r>
              <a:rPr lang="en-GB" sz="2200" dirty="0" err="1" smtClean="0">
                <a:latin typeface="+mn-lt"/>
              </a:rPr>
              <a:t>Crea</a:t>
            </a:r>
            <a:r>
              <a:rPr lang="en-GB" sz="2200" dirty="0" smtClean="0">
                <a:latin typeface="+mn-lt"/>
              </a:rPr>
              <a:t> un </a:t>
            </a:r>
            <a:r>
              <a:rPr lang="en-GB" sz="2200" dirty="0" err="1" smtClean="0">
                <a:latin typeface="+mn-lt"/>
              </a:rPr>
              <a:t>ambiente</a:t>
            </a:r>
            <a:r>
              <a:rPr lang="en-GB" sz="2200" dirty="0" smtClean="0">
                <a:latin typeface="+mn-lt"/>
              </a:rPr>
              <a:t> </a:t>
            </a:r>
            <a:r>
              <a:rPr lang="en-GB" sz="2200" dirty="0" err="1" smtClean="0">
                <a:latin typeface="+mn-lt"/>
              </a:rPr>
              <a:t>caldo</a:t>
            </a:r>
            <a:r>
              <a:rPr lang="en-GB" sz="2200" dirty="0" smtClean="0">
                <a:latin typeface="+mn-lt"/>
              </a:rPr>
              <a:t> e </a:t>
            </a:r>
            <a:r>
              <a:rPr lang="en-GB" sz="2200" dirty="0" err="1" smtClean="0">
                <a:latin typeface="+mn-lt"/>
              </a:rPr>
              <a:t>familiare</a:t>
            </a:r>
            <a:r>
              <a:rPr lang="en-GB" sz="2200" dirty="0">
                <a:latin typeface="+mn-lt"/>
              </a:rPr>
              <a:t/>
            </a:r>
            <a:br>
              <a:rPr lang="en-GB" sz="2200" dirty="0">
                <a:latin typeface="+mn-lt"/>
              </a:rPr>
            </a:br>
            <a:endParaRPr lang="en-GB" sz="22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21DBA-28D8-4E03-AB60-007DF1CFEAAE}"/>
              </a:ext>
            </a:extLst>
          </p:cNvPr>
          <p:cNvSpPr txBox="1"/>
          <p:nvPr/>
        </p:nvSpPr>
        <p:spPr>
          <a:xfrm>
            <a:off x="154379" y="2434442"/>
            <a:ext cx="3099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Cominciare</a:t>
            </a:r>
            <a:r>
              <a:rPr lang="en-GB" sz="3600" dirty="0" smtClean="0">
                <a:solidFill>
                  <a:schemeClr val="bg1"/>
                </a:solidFill>
              </a:rPr>
              <a:t> la </a:t>
            </a:r>
            <a:r>
              <a:rPr lang="en-GB" sz="3600" dirty="0" err="1" smtClean="0">
                <a:solidFill>
                  <a:schemeClr val="bg1"/>
                </a:solidFill>
              </a:rPr>
              <a:t>formazione</a:t>
            </a:r>
            <a:r>
              <a:rPr lang="en-GB" sz="3600" dirty="0" smtClean="0">
                <a:solidFill>
                  <a:schemeClr val="bg1"/>
                </a:solidFill>
              </a:rPr>
              <a:t>.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Un </a:t>
            </a:r>
            <a:r>
              <a:rPr lang="en-GB" sz="3600" dirty="0" err="1" smtClean="0">
                <a:solidFill>
                  <a:schemeClr val="bg1"/>
                </a:solidFill>
              </a:rPr>
              <a:t>caldo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benvenuto</a:t>
            </a:r>
            <a:r>
              <a:rPr lang="en-GB" sz="3600" dirty="0" smtClean="0">
                <a:solidFill>
                  <a:schemeClr val="bg1"/>
                </a:solidFill>
              </a:rPr>
              <a:t>.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8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892611" y="1607818"/>
            <a:ext cx="7315200" cy="478837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Verdana" pitchFamily="34" charset="0"/>
                <a:ea typeface="Verdana" pitchFamily="34" charset="0"/>
              </a:rPr>
              <a:t>OBIETTIVI FORMATIVI -LEARNING </a:t>
            </a:r>
            <a:r>
              <a:rPr lang="it-IT" sz="3600" dirty="0">
                <a:latin typeface="Verdana" pitchFamily="34" charset="0"/>
                <a:ea typeface="Verdana" pitchFamily="34" charset="0"/>
              </a:rPr>
              <a:t>OBJECTIVES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564256" y="1928380"/>
            <a:ext cx="8004685" cy="431804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latin typeface="Verdana" pitchFamily="34" charset="0"/>
              <a:ea typeface="Verdana" pitchFamily="34" charset="0"/>
            </a:endParaRPr>
          </a:p>
          <a:p>
            <a:r>
              <a:rPr lang="it-IT" dirty="0" smtClean="0">
                <a:latin typeface="Verdana" pitchFamily="34" charset="0"/>
                <a:ea typeface="Verdana" pitchFamily="34" charset="0"/>
              </a:rPr>
              <a:t>Obiettivi </a:t>
            </a:r>
            <a:r>
              <a:rPr lang="it-IT" dirty="0">
                <a:latin typeface="Verdana" pitchFamily="34" charset="0"/>
                <a:ea typeface="Verdana" pitchFamily="34" charset="0"/>
              </a:rPr>
              <a:t>–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condividili con i partecipanti e ritornaci su alla fine della formazione per far si che tutto sia stato coperto e compreso. </a:t>
            </a:r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7BE971-A1B3-4A2F-AE1C-C32F07757C66}"/>
              </a:ext>
            </a:extLst>
          </p:cNvPr>
          <p:cNvSpPr txBox="1"/>
          <p:nvPr/>
        </p:nvSpPr>
        <p:spPr>
          <a:xfrm>
            <a:off x="154746" y="2086655"/>
            <a:ext cx="29535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Corbel" panose="020B0503020204020204" pitchFamily="34" charset="0"/>
                <a:ea typeface="Verdana" pitchFamily="34" charset="0"/>
              </a:rPr>
              <a:t>Obiettivi formativi - </a:t>
            </a:r>
          </a:p>
          <a:p>
            <a:r>
              <a:rPr lang="it-IT" sz="3600" dirty="0" smtClean="0">
                <a:solidFill>
                  <a:schemeClr val="bg1"/>
                </a:solidFill>
                <a:latin typeface="Corbel" panose="020B0503020204020204" pitchFamily="34" charset="0"/>
                <a:ea typeface="Verdana" pitchFamily="34" charset="0"/>
              </a:rPr>
              <a:t>Learning </a:t>
            </a:r>
            <a:r>
              <a:rPr lang="it-IT" sz="3600" dirty="0">
                <a:solidFill>
                  <a:schemeClr val="bg1"/>
                </a:solidFill>
                <a:latin typeface="Corbel" panose="020B0503020204020204" pitchFamily="34" charset="0"/>
                <a:ea typeface="Verdana" pitchFamily="34" charset="0"/>
              </a:rPr>
              <a:t>Objectives</a:t>
            </a:r>
            <a:endParaRPr lang="en-GB" sz="36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4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855033" y="1221175"/>
            <a:ext cx="7315200" cy="478837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Verdana" pitchFamily="34" charset="0"/>
                <a:ea typeface="Verdana" pitchFamily="34" charset="0"/>
              </a:rPr>
              <a:t>UTILIZZARE I POWERPOINT</a:t>
            </a:r>
            <a:endParaRPr lang="it-IT" sz="36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516754" y="1916504"/>
            <a:ext cx="8004685" cy="455463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Puoi utilizzare le slide PowerPoint nell’ordine in cui sono state create.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Alcune delle slide possono essere saltate se si ritiene che non siano utili per il gruppo.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Usa le slide come guida e cerca di non limitarti a leggerle.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Ferma e muovi le slide come preferisci. 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Se hai tempo solo per un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workshop di breve durata non è necessario utilizzare tutte le slide. </a:t>
            </a:r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4D40C80-77CC-441E-B9E9-D070850A9E0D}"/>
              </a:ext>
            </a:extLst>
          </p:cNvPr>
          <p:cNvSpPr txBox="1"/>
          <p:nvPr/>
        </p:nvSpPr>
        <p:spPr>
          <a:xfrm>
            <a:off x="178130" y="2481943"/>
            <a:ext cx="3075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Utilizzare</a:t>
            </a:r>
            <a:r>
              <a:rPr lang="en-GB" sz="3600" dirty="0" smtClean="0">
                <a:solidFill>
                  <a:schemeClr val="bg1"/>
                </a:solidFill>
              </a:rPr>
              <a:t> I  PowerPoint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0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433627" y="742950"/>
            <a:ext cx="8004685" cy="53619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Assicurati che i partecipanti sappiano in cosa consiste il gioco di ruolo.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Assicurati che ognuno conosca il suo ruolo. 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Fai piccoli gruppi per i giochi di ruolo e distribuiscili nella stanza in modo che tutti possano ascoltarsi.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Fai una prova del gioco di ruolo per mostrare al gruppo cosa è richiesto fare.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Dai ai partecipanti il tempo per svolgere il gioco di ruolo,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questa fase naturalmente dipendere da quante persone ci sono.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Riflessione: dopo il gioco di ruolo chiedi agli studenti come pensano di essere andati e termina l’attività con una riflessione scritta. </a:t>
            </a:r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7BE971-A1B3-4A2F-AE1C-C32F07757C66}"/>
              </a:ext>
            </a:extLst>
          </p:cNvPr>
          <p:cNvSpPr txBox="1"/>
          <p:nvPr/>
        </p:nvSpPr>
        <p:spPr>
          <a:xfrm>
            <a:off x="154746" y="2689672"/>
            <a:ext cx="29535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Come </a:t>
            </a:r>
            <a:r>
              <a:rPr lang="en-GB" sz="3600" dirty="0" err="1" smtClean="0">
                <a:solidFill>
                  <a:schemeClr val="bg1"/>
                </a:solidFill>
              </a:rPr>
              <a:t>facilitare</a:t>
            </a:r>
            <a:r>
              <a:rPr lang="en-GB" sz="3600" dirty="0" smtClean="0">
                <a:solidFill>
                  <a:schemeClr val="bg1"/>
                </a:solidFill>
              </a:rPr>
              <a:t> i </a:t>
            </a:r>
            <a:r>
              <a:rPr lang="en-GB" sz="3600" dirty="0" err="1" smtClean="0">
                <a:solidFill>
                  <a:schemeClr val="bg1"/>
                </a:solidFill>
              </a:rPr>
              <a:t>giochi</a:t>
            </a:r>
            <a:r>
              <a:rPr lang="en-GB" sz="3600" dirty="0" smtClean="0">
                <a:solidFill>
                  <a:schemeClr val="bg1"/>
                </a:solidFill>
              </a:rPr>
              <a:t> di </a:t>
            </a:r>
            <a:r>
              <a:rPr lang="en-GB" sz="3600" dirty="0" err="1" smtClean="0">
                <a:solidFill>
                  <a:schemeClr val="bg1"/>
                </a:solidFill>
              </a:rPr>
              <a:t>ruolo</a:t>
            </a:r>
            <a:r>
              <a:rPr lang="en-GB" sz="3600" dirty="0" smtClean="0">
                <a:solidFill>
                  <a:schemeClr val="bg1"/>
                </a:solidFill>
              </a:rPr>
              <a:t>?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8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2D1DDD6-4725-4096-A7CA-F7DA53ADFDCA}"/>
              </a:ext>
            </a:extLst>
          </p:cNvPr>
          <p:cNvSpPr txBox="1"/>
          <p:nvPr/>
        </p:nvSpPr>
        <p:spPr>
          <a:xfrm>
            <a:off x="309490" y="2489982"/>
            <a:ext cx="2926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Coinvolgi</a:t>
            </a:r>
            <a:r>
              <a:rPr lang="en-GB" sz="3600" dirty="0" smtClean="0">
                <a:solidFill>
                  <a:schemeClr val="bg1"/>
                </a:solidFill>
              </a:rPr>
              <a:t> le </a:t>
            </a:r>
            <a:r>
              <a:rPr lang="en-GB" sz="3600" dirty="0" err="1" smtClean="0">
                <a:solidFill>
                  <a:schemeClr val="bg1"/>
                </a:solidFill>
              </a:rPr>
              <a:t>persone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durante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il</a:t>
            </a:r>
            <a:r>
              <a:rPr lang="en-GB" sz="3600" dirty="0" smtClean="0">
                <a:solidFill>
                  <a:schemeClr val="bg1"/>
                </a:solidFill>
              </a:rPr>
              <a:t> workshop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DC6662D-5158-48CF-B48D-10A557FDC12B}"/>
              </a:ext>
            </a:extLst>
          </p:cNvPr>
          <p:cNvSpPr txBox="1"/>
          <p:nvPr/>
        </p:nvSpPr>
        <p:spPr>
          <a:xfrm>
            <a:off x="4025735" y="1353787"/>
            <a:ext cx="69589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Come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puoi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farlo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Rendi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tutto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interattivo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Utilizza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attività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suggerite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Usa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n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icebreaker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o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due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Differenzia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attività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Fai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domande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alle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persone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Incoraggia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discussione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403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DC6662D-5158-48CF-B48D-10A557FDC12B}"/>
              </a:ext>
            </a:extLst>
          </p:cNvPr>
          <p:cNvSpPr txBox="1"/>
          <p:nvPr/>
        </p:nvSpPr>
        <p:spPr>
          <a:xfrm>
            <a:off x="4025735" y="1935984"/>
            <a:ext cx="69589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Perchè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questi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metodi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importanti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Per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mantenere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tutti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coinvolti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modo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possano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imparare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nuovi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concetti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modi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di fare le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cose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modo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nessuno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annoi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modo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persone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alla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fine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possano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dire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quanto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sia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loro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piaciuta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formazione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Fallo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attarverso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giochi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lavori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uno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uno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lavori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gruppo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esercizi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gruppo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assicurandoti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di fare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pause.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42D1DDD6-4725-4096-A7CA-F7DA53ADFDCA}"/>
              </a:ext>
            </a:extLst>
          </p:cNvPr>
          <p:cNvSpPr txBox="1"/>
          <p:nvPr/>
        </p:nvSpPr>
        <p:spPr>
          <a:xfrm>
            <a:off x="309490" y="2489982"/>
            <a:ext cx="2926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Coinvolgi</a:t>
            </a:r>
            <a:r>
              <a:rPr lang="en-GB" sz="3600" dirty="0" smtClean="0">
                <a:solidFill>
                  <a:schemeClr val="bg1"/>
                </a:solidFill>
              </a:rPr>
              <a:t> le </a:t>
            </a:r>
            <a:r>
              <a:rPr lang="en-GB" sz="3600" dirty="0" err="1" smtClean="0">
                <a:solidFill>
                  <a:schemeClr val="bg1"/>
                </a:solidFill>
              </a:rPr>
              <a:t>persone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durante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il</a:t>
            </a:r>
            <a:r>
              <a:rPr lang="en-GB" sz="3600" dirty="0" smtClean="0">
                <a:solidFill>
                  <a:schemeClr val="bg1"/>
                </a:solidFill>
              </a:rPr>
              <a:t> workshop 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8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992322-1D9A-43B3-B386-7A53C9E7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1520042"/>
            <a:ext cx="7315200" cy="4066943"/>
          </a:xfrm>
        </p:spPr>
        <p:txBody>
          <a:bodyPr/>
          <a:lstStyle/>
          <a:p>
            <a:r>
              <a:rPr lang="en-GB" dirty="0"/>
              <a:t>Brainstorming </a:t>
            </a:r>
            <a:r>
              <a:rPr lang="en-GB" dirty="0" smtClean="0"/>
              <a:t>o </a:t>
            </a:r>
            <a:r>
              <a:rPr lang="en-GB" dirty="0" err="1" smtClean="0"/>
              <a:t>mappe</a:t>
            </a:r>
            <a:r>
              <a:rPr lang="en-GB" dirty="0" smtClean="0"/>
              <a:t> </a:t>
            </a:r>
            <a:r>
              <a:rPr lang="en-GB" dirty="0" err="1" smtClean="0"/>
              <a:t>mentali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utilizzati</a:t>
            </a:r>
            <a:r>
              <a:rPr lang="en-GB" dirty="0" smtClean="0"/>
              <a:t>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Per </a:t>
            </a:r>
            <a:r>
              <a:rPr lang="en-GB" dirty="0" err="1" smtClean="0"/>
              <a:t>generare</a:t>
            </a:r>
            <a:r>
              <a:rPr lang="en-GB" dirty="0" smtClean="0"/>
              <a:t> </a:t>
            </a:r>
            <a:r>
              <a:rPr lang="en-GB" dirty="0" err="1" smtClean="0"/>
              <a:t>idee</a:t>
            </a:r>
            <a:r>
              <a:rPr lang="en-GB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Per </a:t>
            </a:r>
            <a:r>
              <a:rPr lang="en-GB" dirty="0" err="1" smtClean="0"/>
              <a:t>coinvolgere</a:t>
            </a:r>
            <a:r>
              <a:rPr lang="en-GB" dirty="0" smtClean="0"/>
              <a:t> </a:t>
            </a:r>
            <a:r>
              <a:rPr lang="en-GB" dirty="0" err="1" smtClean="0"/>
              <a:t>tutti</a:t>
            </a:r>
            <a:r>
              <a:rPr lang="en-GB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Utili</a:t>
            </a:r>
            <a:r>
              <a:rPr lang="en-GB" dirty="0" smtClean="0"/>
              <a:t> per </a:t>
            </a:r>
            <a:r>
              <a:rPr lang="en-GB" dirty="0" err="1" smtClean="0"/>
              <a:t>il</a:t>
            </a:r>
            <a:r>
              <a:rPr lang="en-GB" dirty="0" smtClean="0"/>
              <a:t> problem solving.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Dà</a:t>
            </a:r>
            <a:r>
              <a:rPr lang="en-GB" dirty="0" smtClean="0"/>
              <a:t> a </a:t>
            </a:r>
            <a:r>
              <a:rPr lang="en-GB" dirty="0" err="1" smtClean="0"/>
              <a:t>tutti</a:t>
            </a:r>
            <a:r>
              <a:rPr lang="en-GB" dirty="0" smtClean="0"/>
              <a:t> un </a:t>
            </a:r>
            <a:r>
              <a:rPr lang="en-GB" dirty="0" err="1" smtClean="0"/>
              <a:t>riferimento</a:t>
            </a:r>
            <a:r>
              <a:rPr lang="en-GB" dirty="0" smtClean="0"/>
              <a:t> </a:t>
            </a:r>
            <a:r>
              <a:rPr lang="en-GB" dirty="0" err="1" smtClean="0"/>
              <a:t>visivo</a:t>
            </a:r>
            <a:r>
              <a:rPr lang="en-GB" dirty="0" smtClean="0"/>
              <a:t>, </a:t>
            </a:r>
            <a:r>
              <a:rPr lang="en-GB" dirty="0" err="1" smtClean="0"/>
              <a:t>quindi</a:t>
            </a:r>
            <a:r>
              <a:rPr lang="en-GB" dirty="0" smtClean="0"/>
              <a:t> </a:t>
            </a:r>
            <a:r>
              <a:rPr lang="en-GB" dirty="0" err="1" smtClean="0"/>
              <a:t>aggiungi</a:t>
            </a:r>
            <a:r>
              <a:rPr lang="en-GB" dirty="0" smtClean="0"/>
              <a:t> le </a:t>
            </a:r>
            <a:r>
              <a:rPr lang="en-GB" dirty="0" err="1" smtClean="0"/>
              <a:t>risposte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partecipanti</a:t>
            </a:r>
            <a:r>
              <a:rPr lang="en-GB" dirty="0" smtClean="0"/>
              <a:t> </a:t>
            </a:r>
            <a:r>
              <a:rPr lang="en-GB" dirty="0" err="1" smtClean="0"/>
              <a:t>sulla</a:t>
            </a:r>
            <a:r>
              <a:rPr lang="en-GB" dirty="0" smtClean="0"/>
              <a:t> </a:t>
            </a:r>
            <a:r>
              <a:rPr lang="en-GB" dirty="0" err="1" smtClean="0"/>
              <a:t>lavagna</a:t>
            </a:r>
            <a:r>
              <a:rPr lang="en-GB" dirty="0" smtClean="0"/>
              <a:t> </a:t>
            </a:r>
            <a:r>
              <a:rPr lang="en-GB" dirty="0" smtClean="0"/>
              <a:t>in </a:t>
            </a:r>
            <a:r>
              <a:rPr lang="en-GB" dirty="0" err="1" smtClean="0"/>
              <a:t>modo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siano</a:t>
            </a:r>
            <a:r>
              <a:rPr lang="en-GB" dirty="0" smtClean="0"/>
              <a:t> </a:t>
            </a:r>
            <a:r>
              <a:rPr lang="en-GB" dirty="0" err="1" smtClean="0"/>
              <a:t>visibili</a:t>
            </a:r>
            <a:r>
              <a:rPr lang="en-GB" dirty="0" smtClean="0"/>
              <a:t> a </a:t>
            </a:r>
            <a:r>
              <a:rPr lang="en-GB" dirty="0" err="1" smtClean="0"/>
              <a:t>tutti</a:t>
            </a:r>
            <a:r>
              <a:rPr lang="en-GB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Ci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diverse </a:t>
            </a:r>
            <a:r>
              <a:rPr lang="en-GB" dirty="0" err="1" smtClean="0"/>
              <a:t>opportunità</a:t>
            </a:r>
            <a:r>
              <a:rPr lang="en-GB" dirty="0" smtClean="0"/>
              <a:t> per </a:t>
            </a:r>
            <a:r>
              <a:rPr lang="en-GB" dirty="0" err="1" smtClean="0"/>
              <a:t>utilizzare</a:t>
            </a:r>
            <a:r>
              <a:rPr lang="en-GB" dirty="0" smtClean="0"/>
              <a:t>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metodo</a:t>
            </a:r>
            <a:r>
              <a:rPr lang="en-GB" dirty="0" smtClean="0"/>
              <a:t> </a:t>
            </a:r>
            <a:r>
              <a:rPr lang="en-GB" dirty="0" err="1" smtClean="0"/>
              <a:t>all’interno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slide. 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B90B26C-4B49-407F-979E-EC6F114B7CB2}"/>
              </a:ext>
            </a:extLst>
          </p:cNvPr>
          <p:cNvSpPr txBox="1"/>
          <p:nvPr/>
        </p:nvSpPr>
        <p:spPr>
          <a:xfrm>
            <a:off x="178131" y="2612571"/>
            <a:ext cx="3087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ea typeface="Verdana" panose="020B0604030504040204" pitchFamily="34" charset="0"/>
              </a:rPr>
              <a:t>Come fare brainstorming </a:t>
            </a:r>
            <a:r>
              <a:rPr lang="en-GB" sz="3600" dirty="0" err="1" smtClean="0">
                <a:solidFill>
                  <a:schemeClr val="bg1"/>
                </a:solidFill>
                <a:ea typeface="Verdana" panose="020B0604030504040204" pitchFamily="34" charset="0"/>
              </a:rPr>
              <a:t>nel</a:t>
            </a:r>
            <a:r>
              <a:rPr lang="en-GB" sz="3600" dirty="0" smtClean="0">
                <a:solidFill>
                  <a:schemeClr val="bg1"/>
                </a:solidFill>
                <a:ea typeface="Verdana" panose="020B0604030504040204" pitchFamily="34" charset="0"/>
              </a:rPr>
              <a:t> workshop</a:t>
            </a:r>
            <a:r>
              <a:rPr lang="en-GB" sz="3600" dirty="0">
                <a:solidFill>
                  <a:schemeClr val="bg1"/>
                </a:solidFill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5397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964966" y="1401288"/>
            <a:ext cx="7431904" cy="4615199"/>
          </a:xfrm>
        </p:spPr>
        <p:txBody>
          <a:bodyPr>
            <a:noAutofit/>
          </a:bodyPr>
          <a:lstStyle/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È un aspetto molto importante nel fornire il workshop.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Se come facilitatore sei motivato e dinamico 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anche il tuo gruppo lo sarà. </a:t>
            </a: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Il tuo atteggiamento influenzerà il loro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Perchè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?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L’atteggiamento è una maniera di pensare o un 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comportamento e i partecipanti ti seguiranno. 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BBD607-5A3C-4375-9C3B-9F3B7AEE9A94}"/>
              </a:ext>
            </a:extLst>
          </p:cNvPr>
          <p:cNvSpPr txBox="1"/>
          <p:nvPr/>
        </p:nvSpPr>
        <p:spPr>
          <a:xfrm>
            <a:off x="498765" y="2719449"/>
            <a:ext cx="266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Motivazione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37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964966" y="1700012"/>
            <a:ext cx="7431904" cy="4316475"/>
          </a:xfrm>
        </p:spPr>
        <p:txBody>
          <a:bodyPr>
            <a:noAutofit/>
          </a:bodyPr>
          <a:lstStyle/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Incoraggia gli altri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youth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workers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 di prendere in considerazione le proprie esperienze per supportarsi a vicenda e lavorare in gruppi. </a:t>
            </a: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Una maniera efficacie di scambio di conoscenze – quelli con più esperienza aiutano quelli con meno esperienza. </a:t>
            </a: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Puoi mettere i partecipanti in coppie per alcune attività, quelli con più capacità con quelli con meno capacità. </a:t>
            </a: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Aiuta a sviluppare rapporti di amicizia. 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D7980D8-C0C2-4895-8EF5-72FB5C6BB922}"/>
              </a:ext>
            </a:extLst>
          </p:cNvPr>
          <p:cNvSpPr txBox="1"/>
          <p:nvPr/>
        </p:nvSpPr>
        <p:spPr>
          <a:xfrm>
            <a:off x="273133" y="2493818"/>
            <a:ext cx="2992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Supporto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dei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compagni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95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992322-1D9A-43B3-B386-7A53C9E7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1475509"/>
            <a:ext cx="7315200" cy="3906982"/>
          </a:xfrm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Scegli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gli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accoppiamenti</a:t>
            </a: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Dimostra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come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possono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darsi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feedbac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k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vicendevolmente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Dimostra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come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possono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farsi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domande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vicenda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>
              <a:buFont typeface="+mj-lt"/>
              <a:buAutoNum type="arabicPeriod"/>
            </a:pP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Spiega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come dare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l’uno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all’altro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un feedback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positivo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utilizzando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un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linguaggio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gentile. </a:t>
            </a:r>
          </a:p>
          <a:p>
            <a:pPr algn="l">
              <a:buFont typeface="+mj-lt"/>
              <a:buAutoNum type="arabicPeriod"/>
            </a:pP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Spiega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i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vantaggi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del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lavoro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tra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compagni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, di come li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possa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aiutare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a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scambiarsi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conoscenza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. </a:t>
            </a: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808D362-487F-490D-AFCB-5425F38F9BAE}"/>
              </a:ext>
            </a:extLst>
          </p:cNvPr>
          <p:cNvSpPr txBox="1"/>
          <p:nvPr/>
        </p:nvSpPr>
        <p:spPr>
          <a:xfrm>
            <a:off x="320633" y="1760801"/>
            <a:ext cx="27876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+mn-lt"/>
                <a:ea typeface="Verdana" pitchFamily="34" charset="0"/>
              </a:rPr>
              <a:t>Come utilizzare il lavoro tra compagni </a:t>
            </a:r>
            <a:r>
              <a:rPr lang="it-IT" sz="3600" dirty="0" err="1" smtClean="0">
                <a:solidFill>
                  <a:schemeClr val="bg1"/>
                </a:solidFill>
                <a:latin typeface="+mn-lt"/>
                <a:ea typeface="Verdana" pitchFamily="34" charset="0"/>
              </a:rPr>
              <a:t>nelworkshop</a:t>
            </a:r>
            <a:r>
              <a:rPr lang="it-IT" sz="3600" dirty="0">
                <a:solidFill>
                  <a:schemeClr val="bg1"/>
                </a:solidFill>
                <a:latin typeface="+mn-lt"/>
                <a:ea typeface="Verdana" pitchFamily="34" charset="0"/>
              </a:rPr>
              <a:t>?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8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601329" y="742950"/>
            <a:ext cx="7625828" cy="5728187"/>
          </a:xfrm>
        </p:spPr>
        <p:txBody>
          <a:bodyPr>
            <a:normAutofit/>
          </a:bodyPr>
          <a:lstStyle/>
          <a:p>
            <a:pPr algn="l"/>
            <a:endParaRPr lang="en-GB" b="1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457200" indent="-457200" algn="l">
              <a:buAutoNum type="arabicPeriod"/>
            </a:pPr>
            <a:r>
              <a:rPr lang="en-GB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Pianificare</a:t>
            </a:r>
            <a:r>
              <a:rPr lang="en-GB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Workshop</a:t>
            </a:r>
            <a:endParaRPr lang="en-GB" dirty="0">
              <a:solidFill>
                <a:srgbClr val="20212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l">
              <a:buAutoNum type="arabicPeriod"/>
            </a:pPr>
            <a:r>
              <a:rPr lang="en-GB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Materiali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corso</a:t>
            </a:r>
            <a:endParaRPr lang="en-GB" b="0" i="0" dirty="0">
              <a:solidFill>
                <a:srgbClr val="20212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l">
              <a:buAutoNum type="arabicPeriod"/>
            </a:pPr>
            <a:r>
              <a:rPr lang="en-GB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Capire</a:t>
            </a:r>
            <a:r>
              <a:rPr lang="en-GB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come </a:t>
            </a:r>
            <a:r>
              <a:rPr lang="en-GB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terminare</a:t>
            </a:r>
            <a:r>
              <a:rPr lang="en-GB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workshop</a:t>
            </a:r>
            <a:endParaRPr lang="en-GB" b="0" i="0" dirty="0">
              <a:solidFill>
                <a:srgbClr val="20212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446D6C9-69E4-4748-B5C4-AECDE5027143}"/>
              </a:ext>
            </a:extLst>
          </p:cNvPr>
          <p:cNvSpPr txBox="1"/>
          <p:nvPr/>
        </p:nvSpPr>
        <p:spPr>
          <a:xfrm>
            <a:off x="225631" y="3247303"/>
            <a:ext cx="30875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Corbel" panose="020B0503020204020204" pitchFamily="34" charset="0"/>
                <a:ea typeface="Verdana" pitchFamily="34" charset="0"/>
              </a:rPr>
              <a:t>Pianificare il Workshop</a:t>
            </a:r>
            <a:endParaRPr lang="en-GB" sz="36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7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964966" y="1472541"/>
            <a:ext cx="7725286" cy="4543946"/>
          </a:xfrm>
        </p:spPr>
        <p:txBody>
          <a:bodyPr>
            <a:noAutofit/>
          </a:bodyPr>
          <a:lstStyle/>
          <a:p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Fai delle domande in qualsiasi punto del workshop per controllare la comprensione. Non dimenticarti di controllare 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se chiunque dei presenti abbia domande alla fine del workshop. </a:t>
            </a:r>
          </a:p>
          <a:p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Le principali forme di domanda che puoi utilizzare da facilitatore sono incluse nella guida e nei PowerPoint nella sezione su facilitazione 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coaching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. 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ACF63C2-FB9D-4E00-A18A-53599D73114F}"/>
              </a:ext>
            </a:extLst>
          </p:cNvPr>
          <p:cNvSpPr txBox="1"/>
          <p:nvPr/>
        </p:nvSpPr>
        <p:spPr>
          <a:xfrm>
            <a:off x="213756" y="2588821"/>
            <a:ext cx="3004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L’importanza</a:t>
            </a:r>
            <a:r>
              <a:rPr lang="en-GB" sz="3600" dirty="0" smtClean="0">
                <a:solidFill>
                  <a:schemeClr val="bg1"/>
                </a:solidFill>
              </a:rPr>
              <a:t> di fare </a:t>
            </a:r>
            <a:r>
              <a:rPr lang="en-GB" sz="3600" dirty="0" err="1" smtClean="0">
                <a:solidFill>
                  <a:schemeClr val="bg1"/>
                </a:solidFill>
              </a:rPr>
              <a:t>domande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83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964966" y="1700012"/>
            <a:ext cx="7431904" cy="4316475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Fornire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feedback è un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aspetto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importantissimo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facilitazione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del 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coaching</a:t>
            </a:r>
            <a:r>
              <a:rPr lang="en-GB" sz="1800" b="0" i="0" dirty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Dare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feedback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dovrebbe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stimolante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positivo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Puoi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complimentarti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con I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partecipanti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loro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impegno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nel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workshop, per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esempio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potrebbe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trattarsi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dare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semplici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risposte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positive o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aiutare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altri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Il feedback non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deve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mai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negativo</a:t>
            </a:r>
            <a:r>
              <a:rPr lang="en-GB" sz="1800" b="0" i="0" dirty="0" smtClean="0">
                <a:solidFill>
                  <a:srgbClr val="1A1E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e/o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aggressivo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feedback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può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costruttivo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sempre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sia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dato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modo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amichevole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incoraggiante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Esempi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 parole e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frasi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possono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utilizzate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nelle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seguenti</a:t>
            </a:r>
            <a:r>
              <a:rPr lang="en-GB" sz="1800" dirty="0" smtClean="0">
                <a:solidFill>
                  <a:srgbClr val="1A1E2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due slide.  </a:t>
            </a:r>
            <a:endParaRPr lang="en-GB" sz="1800" b="0" i="0" dirty="0">
              <a:solidFill>
                <a:srgbClr val="1A1E26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en-GB" sz="1800" dirty="0">
              <a:solidFill>
                <a:srgbClr val="1A1E2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5A49EE08-D82F-4A84-88D8-54E58B28B2B1}"/>
              </a:ext>
            </a:extLst>
          </p:cNvPr>
          <p:cNvSpPr txBox="1"/>
          <p:nvPr/>
        </p:nvSpPr>
        <p:spPr>
          <a:xfrm>
            <a:off x="262743" y="2351314"/>
            <a:ext cx="2955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Fornire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il</a:t>
            </a:r>
            <a:r>
              <a:rPr lang="en-GB" sz="3600" dirty="0" smtClean="0">
                <a:solidFill>
                  <a:schemeClr val="bg1"/>
                </a:solidFill>
              </a:rPr>
              <a:t> Feedback </a:t>
            </a:r>
            <a:r>
              <a:rPr lang="en-GB" sz="3600" dirty="0" err="1" smtClean="0">
                <a:solidFill>
                  <a:schemeClr val="bg1"/>
                </a:solidFill>
              </a:rPr>
              <a:t>ai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partecipanti</a:t>
            </a:r>
            <a:r>
              <a:rPr lang="en-GB" sz="3600" dirty="0" smtClean="0">
                <a:solidFill>
                  <a:schemeClr val="bg1"/>
                </a:solidFill>
              </a:rPr>
              <a:t> del Workshop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60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4703867" y="2167630"/>
            <a:ext cx="9298457" cy="3441501"/>
          </a:xfrm>
        </p:spPr>
        <p:txBody>
          <a:bodyPr>
            <a:noAutofit/>
          </a:bodyPr>
          <a:lstStyle/>
          <a:p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sitive feedback language in English">
            <a:extLst>
              <a:ext uri="{FF2B5EF4-FFF2-40B4-BE49-F238E27FC236}">
                <a16:creationId xmlns:a16="http://schemas.microsoft.com/office/drawing/2014/main" xmlns="" id="{722C3DBE-12AC-4FF3-BACE-5B3D3B41E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842" y="742950"/>
            <a:ext cx="8580414" cy="546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5A49EE08-D82F-4A84-88D8-54E58B28B2B1}"/>
              </a:ext>
            </a:extLst>
          </p:cNvPr>
          <p:cNvSpPr txBox="1"/>
          <p:nvPr/>
        </p:nvSpPr>
        <p:spPr>
          <a:xfrm>
            <a:off x="262743" y="2351314"/>
            <a:ext cx="2955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Fornire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il</a:t>
            </a:r>
            <a:r>
              <a:rPr lang="en-GB" sz="3600" dirty="0" smtClean="0">
                <a:solidFill>
                  <a:schemeClr val="bg1"/>
                </a:solidFill>
              </a:rPr>
              <a:t> Feedback </a:t>
            </a:r>
            <a:r>
              <a:rPr lang="en-GB" sz="3600" dirty="0" err="1" smtClean="0">
                <a:solidFill>
                  <a:schemeClr val="bg1"/>
                </a:solidFill>
              </a:rPr>
              <a:t>ai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partecipanti</a:t>
            </a:r>
            <a:r>
              <a:rPr lang="en-GB" sz="3600" dirty="0" smtClean="0">
                <a:solidFill>
                  <a:schemeClr val="bg1"/>
                </a:solidFill>
              </a:rPr>
              <a:t> del Workshop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4373788" y="2000255"/>
            <a:ext cx="12687764" cy="2890265"/>
          </a:xfrm>
        </p:spPr>
        <p:txBody>
          <a:bodyPr>
            <a:noAutofit/>
          </a:bodyPr>
          <a:lstStyle/>
          <a:p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A49EE08-D82F-4A84-88D8-54E58B28B2B1}"/>
              </a:ext>
            </a:extLst>
          </p:cNvPr>
          <p:cNvSpPr txBox="1"/>
          <p:nvPr/>
        </p:nvSpPr>
        <p:spPr>
          <a:xfrm>
            <a:off x="262743" y="2351314"/>
            <a:ext cx="2955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Fornire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il</a:t>
            </a:r>
            <a:r>
              <a:rPr lang="en-GB" sz="3600" dirty="0" smtClean="0">
                <a:solidFill>
                  <a:schemeClr val="bg1"/>
                </a:solidFill>
              </a:rPr>
              <a:t> Feedback </a:t>
            </a:r>
            <a:r>
              <a:rPr lang="en-GB" sz="3600" dirty="0" err="1" smtClean="0">
                <a:solidFill>
                  <a:schemeClr val="bg1"/>
                </a:solidFill>
              </a:rPr>
              <a:t>ai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partecipanti</a:t>
            </a:r>
            <a:r>
              <a:rPr lang="en-GB" sz="3600" dirty="0" smtClean="0">
                <a:solidFill>
                  <a:schemeClr val="bg1"/>
                </a:solidFill>
              </a:rPr>
              <a:t> del Workshop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3" name="Picture 2" descr="Negative feedback language in English">
            <a:extLst>
              <a:ext uri="{FF2B5EF4-FFF2-40B4-BE49-F238E27FC236}">
                <a16:creationId xmlns:a16="http://schemas.microsoft.com/office/drawing/2014/main" xmlns="" id="{A0450A97-12AE-41D5-9D35-5A50B47BB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849" y="581890"/>
            <a:ext cx="8558151" cy="575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100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964966" y="1353788"/>
            <a:ext cx="7431904" cy="4662700"/>
          </a:xfrm>
        </p:spPr>
        <p:txBody>
          <a:bodyPr>
            <a:noAutofit/>
          </a:bodyPr>
          <a:lstStyle/>
          <a:p>
            <a:pPr algn="l"/>
            <a:r>
              <a:rPr lang="en-GB" sz="1800" b="1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Costruisci</a:t>
            </a:r>
            <a:r>
              <a:rPr lang="en-GB" sz="1800" b="1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GB" sz="1800" b="1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ambiente</a:t>
            </a:r>
            <a:r>
              <a:rPr lang="en-GB" sz="1800" b="1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1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sicuro</a:t>
            </a:r>
            <a:r>
              <a:rPr lang="en-GB" sz="1800" b="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In </a:t>
            </a:r>
            <a:r>
              <a:rPr lang="en-GB" sz="1800" b="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qualità</a:t>
            </a:r>
            <a:r>
              <a:rPr lang="en-GB" sz="1800" b="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1800" b="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facilitatore</a:t>
            </a:r>
            <a:r>
              <a:rPr lang="en-GB" sz="1800" b="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b="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assicurati</a:t>
            </a:r>
            <a:r>
              <a:rPr lang="en-GB" sz="1800" b="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 far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sentire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partecipanti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abbastanza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sicuri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da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poter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condividere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loro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esperienze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fare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domande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Devono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aperti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pronti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accettare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input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costruttivi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avere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coraggio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 fare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domande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/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Per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costruire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ambiente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sicuro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poni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regole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base. </a:t>
            </a:r>
          </a:p>
          <a:p>
            <a:pPr algn="l"/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Alcuni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consiglie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: la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confidenzialità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deve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rispettata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feedback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deve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sempre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considerato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come un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gesto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premuroso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ricevuto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gratitudine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i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partecipanti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dovrebbero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empatici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mettersi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panni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degli</a:t>
            </a:r>
            <a:r>
              <a:rPr lang="en-GB" sz="1800" dirty="0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solidFill>
                  <a:srgbClr val="2828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altri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inoltre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partecipanti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non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dovrebbero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derisi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o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messi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imbarazzo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riusciti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esprimersi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davanti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loro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i="0" dirty="0" err="1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compagni</a:t>
            </a:r>
            <a:r>
              <a:rPr lang="en-GB" sz="1800" i="0" dirty="0" smtClean="0">
                <a:solidFill>
                  <a:srgbClr val="282828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736DC0-4B44-421C-B0AC-831399D0B51F}"/>
              </a:ext>
            </a:extLst>
          </p:cNvPr>
          <p:cNvSpPr txBox="1"/>
          <p:nvPr/>
        </p:nvSpPr>
        <p:spPr>
          <a:xfrm>
            <a:off x="225631" y="2351314"/>
            <a:ext cx="29807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Crea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smtClean="0">
                <a:solidFill>
                  <a:schemeClr val="bg1"/>
                </a:solidFill>
              </a:rPr>
              <a:t>un </a:t>
            </a:r>
            <a:r>
              <a:rPr lang="en-GB" sz="3600" dirty="0" smtClean="0">
                <a:solidFill>
                  <a:schemeClr val="bg1"/>
                </a:solidFill>
              </a:rPr>
              <a:t>workshop </a:t>
            </a:r>
            <a:r>
              <a:rPr lang="en-GB" sz="3600" dirty="0" err="1" smtClean="0">
                <a:solidFill>
                  <a:schemeClr val="bg1"/>
                </a:solidFill>
              </a:rPr>
              <a:t>sicuro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41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855033" y="1221175"/>
            <a:ext cx="7315200" cy="478837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Verdana" pitchFamily="34" charset="0"/>
                <a:ea typeface="Verdana" pitchFamily="34" charset="0"/>
              </a:rPr>
              <a:t>IMPATTO DELL’APPRENDIMENTO</a:t>
            </a:r>
            <a:endParaRPr lang="it-IT" sz="36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964966" y="1700012"/>
            <a:ext cx="7725286" cy="4316475"/>
          </a:xfrm>
        </p:spPr>
        <p:txBody>
          <a:bodyPr>
            <a:noAutofit/>
          </a:bodyPr>
          <a:lstStyle/>
          <a:p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Pensa a cosa vuoi che i partecipanti portino con loro. 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Alla fine del workshop metti da parte del tempo per discutere con i partecipanti cosa sia andato bene, cosa gli sia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piacuto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 e su cosa vorrebbero imparare di più. </a:t>
            </a: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IDEA: Fornisci a 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ogni persona 2 post-it di colori diversi. Su uno dovranno indicare cosa è piaciuto e sull’altro cosa non sia particolarmente piaciuto o su cosa vorrebbero imparare di più. 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8BFF959-96F5-4FAF-9698-311ED3B273EE}"/>
              </a:ext>
            </a:extLst>
          </p:cNvPr>
          <p:cNvSpPr txBox="1"/>
          <p:nvPr/>
        </p:nvSpPr>
        <p:spPr>
          <a:xfrm>
            <a:off x="653143" y="2470068"/>
            <a:ext cx="2247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Riflessione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60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855033" y="1221175"/>
            <a:ext cx="7315200" cy="478837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Verdana" pitchFamily="34" charset="0"/>
                <a:ea typeface="Verdana" pitchFamily="34" charset="0"/>
              </a:rPr>
              <a:t>VALUTAZIONE</a:t>
            </a:r>
            <a:endParaRPr lang="it-IT" sz="36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633849" y="1700012"/>
            <a:ext cx="8056403" cy="4546409"/>
          </a:xfrm>
        </p:spPr>
        <p:txBody>
          <a:bodyPr>
            <a:noAutofit/>
          </a:bodyPr>
          <a:lstStyle/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Ci sono 2 tipi principali di valutazione da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port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incorportare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 in questa formazione: </a:t>
            </a:r>
          </a:p>
          <a:p>
            <a:r>
              <a:rPr lang="it-IT" sz="1800" b="1" dirty="0" smtClean="0">
                <a:latin typeface="Verdana" pitchFamily="34" charset="0"/>
                <a:ea typeface="Verdana" pitchFamily="34" charset="0"/>
              </a:rPr>
              <a:t>FORMATIVA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1800" dirty="0">
                <a:latin typeface="Verdana" pitchFamily="34" charset="0"/>
                <a:ea typeface="Verdana" pitchFamily="34" charset="0"/>
              </a:rPr>
              <a:t>– 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(Valutazione sull’apprendimento) sarà continua durante tutta la formazione. Completando le domande presenti nelle slide con i partecipanti e con le domande nella guida consentirà ai partecipanti di collaborare e contribuire al loro passo. </a:t>
            </a:r>
          </a:p>
          <a:p>
            <a:r>
              <a:rPr lang="it-IT" sz="1800" dirty="0" smtClean="0">
                <a:latin typeface="Verdana" pitchFamily="34" charset="0"/>
                <a:ea typeface="Verdana" pitchFamily="34" charset="0"/>
              </a:rPr>
              <a:t>Feedback continuo dal facilitatore sarà utilizzato per controllare e monitorare i partecipanti, soprattutto attraverso discussioni di gruppo e domande dirette. </a:t>
            </a:r>
          </a:p>
          <a:p>
            <a:r>
              <a:rPr lang="it-IT" sz="1800" b="1" dirty="0" smtClean="0">
                <a:latin typeface="Verdana" pitchFamily="34" charset="0"/>
                <a:ea typeface="Verdana" pitchFamily="34" charset="0"/>
              </a:rPr>
              <a:t>RIASSUNTIVA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it-IT" sz="1800" dirty="0">
                <a:latin typeface="Verdana" pitchFamily="34" charset="0"/>
                <a:ea typeface="Verdana" pitchFamily="34" charset="0"/>
              </a:rPr>
              <a:t>– 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è 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in questo modo che gli studenti saranno valutati alla fine della formazione e questo può essere fatto nella formazione in due modi: attraverso le valutazioni pratiche o attraverso giochi di ruolo o attraverso il completamento di tutti gli elementi della guida relativi a facilitazione e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</a:rPr>
              <a:t>coaching</a:t>
            </a:r>
            <a:r>
              <a:rPr lang="it-IT" sz="1800" dirty="0" smtClean="0">
                <a:latin typeface="Verdana" pitchFamily="34" charset="0"/>
                <a:ea typeface="Verdana" pitchFamily="34" charset="0"/>
              </a:rPr>
              <a:t>. 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  <a:p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8BFF959-96F5-4FAF-9698-311ED3B273EE}"/>
              </a:ext>
            </a:extLst>
          </p:cNvPr>
          <p:cNvSpPr txBox="1"/>
          <p:nvPr/>
        </p:nvSpPr>
        <p:spPr>
          <a:xfrm>
            <a:off x="154379" y="2470068"/>
            <a:ext cx="2966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Valutazione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84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601329" y="1033154"/>
            <a:ext cx="7625828" cy="5142015"/>
          </a:xfrm>
        </p:spPr>
        <p:txBody>
          <a:bodyPr>
            <a:normAutofit/>
          </a:bodyPr>
          <a:lstStyle/>
          <a:p>
            <a:pPr algn="l"/>
            <a:r>
              <a:rPr lang="en-GB" b="1" i="0" dirty="0">
                <a:solidFill>
                  <a:srgbClr val="202124"/>
                </a:solidFill>
                <a:effectLst/>
                <a:latin typeface="Google Sans"/>
              </a:rPr>
              <a:t>5 </a:t>
            </a:r>
            <a:r>
              <a:rPr lang="en-GB" b="1" i="0" dirty="0" err="1" smtClean="0">
                <a:solidFill>
                  <a:srgbClr val="202124"/>
                </a:solidFill>
                <a:effectLst/>
                <a:latin typeface="Google Sans"/>
              </a:rPr>
              <a:t>Consigli</a:t>
            </a:r>
            <a:r>
              <a:rPr lang="en-GB" b="1" i="0" dirty="0" smtClean="0">
                <a:solidFill>
                  <a:srgbClr val="202124"/>
                </a:solidFill>
                <a:effectLst/>
                <a:latin typeface="Google Sans"/>
              </a:rPr>
              <a:t> per </a:t>
            </a:r>
            <a:r>
              <a:rPr lang="en-GB" b="1" i="0" dirty="0" err="1" smtClean="0">
                <a:solidFill>
                  <a:srgbClr val="202124"/>
                </a:solidFill>
                <a:effectLst/>
                <a:latin typeface="Google Sans"/>
              </a:rPr>
              <a:t>rendere</a:t>
            </a:r>
            <a:r>
              <a:rPr lang="en-GB" b="1" i="0" dirty="0" smtClean="0">
                <a:solidFill>
                  <a:srgbClr val="202124"/>
                </a:solidFill>
                <a:effectLst/>
                <a:latin typeface="Google Sans"/>
              </a:rPr>
              <a:t> i workshop online in </a:t>
            </a:r>
            <a:r>
              <a:rPr lang="en-GB" b="1" i="0" dirty="0" err="1" smtClean="0">
                <a:solidFill>
                  <a:srgbClr val="202124"/>
                </a:solidFill>
                <a:effectLst/>
                <a:latin typeface="Google Sans"/>
              </a:rPr>
              <a:t>esperienze</a:t>
            </a:r>
            <a:r>
              <a:rPr lang="en-GB" b="1" i="0" dirty="0" smtClean="0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lang="en-GB" b="1" i="0" dirty="0" err="1" smtClean="0">
                <a:solidFill>
                  <a:srgbClr val="202124"/>
                </a:solidFill>
                <a:effectLst/>
                <a:latin typeface="Google Sans"/>
              </a:rPr>
              <a:t>interattive</a:t>
            </a:r>
            <a:r>
              <a:rPr lang="en-GB" b="1" i="0" dirty="0" smtClean="0">
                <a:solidFill>
                  <a:srgbClr val="202124"/>
                </a:solidFill>
                <a:effectLst/>
                <a:latin typeface="Google Sans"/>
              </a:rPr>
              <a:t>. </a:t>
            </a:r>
            <a:endParaRPr lang="en-GB" b="0" i="0" dirty="0" smtClean="0">
              <a:solidFill>
                <a:srgbClr val="202124"/>
              </a:solidFill>
              <a:effectLst/>
              <a:latin typeface="Google Sans"/>
            </a:endParaRPr>
          </a:p>
          <a:p>
            <a:pPr algn="l">
              <a:buFont typeface="+mj-lt"/>
              <a:buAutoNum type="arabicPeriod"/>
            </a:pPr>
            <a:r>
              <a:rPr lang="en-GB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Ulizza</a:t>
            </a:r>
            <a:r>
              <a:rPr lang="en-GB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al </a:t>
            </a:r>
            <a:r>
              <a:rPr lang="en-GB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meglio</a:t>
            </a:r>
            <a:r>
              <a:rPr lang="en-GB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GB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piattaforma</a:t>
            </a:r>
            <a:r>
              <a:rPr lang="en-GB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che</a:t>
            </a:r>
            <a:r>
              <a:rPr lang="en-GB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vuoi</a:t>
            </a:r>
            <a:r>
              <a:rPr lang="en-GB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utilizzare</a:t>
            </a:r>
            <a:r>
              <a:rPr lang="en-GB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per </a:t>
            </a:r>
            <a:r>
              <a:rPr lang="en-GB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esempio</a:t>
            </a:r>
            <a:r>
              <a:rPr lang="en-GB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Teams o Zoom.</a:t>
            </a:r>
          </a:p>
          <a:p>
            <a:pPr algn="l">
              <a:buFont typeface="+mj-lt"/>
              <a:buAutoNum type="arabicPeriod"/>
            </a:pP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Utilizza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documenti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condivisi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invece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di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lavagne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a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fogli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mobili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o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lavagne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classiche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. </a:t>
            </a:r>
          </a:p>
          <a:p>
            <a:pPr algn="l">
              <a:buFont typeface="+mj-lt"/>
              <a:buAutoNum type="arabicPeriod"/>
            </a:pP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Accendi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microfono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e video per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tutti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i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partecipanti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. </a:t>
            </a: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Coinvolgi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volontari</a:t>
            </a:r>
            <a:r>
              <a:rPr lang="en-GB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>
              <a:buFont typeface="+mj-lt"/>
              <a:buAutoNum type="arabicPeriod"/>
            </a:pP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Usa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le 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break 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out rooms 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per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lavori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in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coppie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o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giochi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 di </a:t>
            </a:r>
            <a:r>
              <a:rPr lang="en-GB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ruolo</a:t>
            </a:r>
            <a:r>
              <a:rPr lang="en-GB" dirty="0" smtClean="0">
                <a:solidFill>
                  <a:srgbClr val="202124"/>
                </a:solidFill>
                <a:latin typeface="arial" panose="020B0604020202020204" pitchFamily="34" charset="0"/>
              </a:rPr>
              <a:t>. for 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pair work and role plays.</a:t>
            </a: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E087F10-BBA1-47F6-8237-A9248F84FF4B}"/>
              </a:ext>
            </a:extLst>
          </p:cNvPr>
          <p:cNvSpPr txBox="1"/>
          <p:nvPr/>
        </p:nvSpPr>
        <p:spPr>
          <a:xfrm>
            <a:off x="129326" y="2517569"/>
            <a:ext cx="31232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Workshops da </a:t>
            </a:r>
            <a:r>
              <a:rPr lang="en-GB" sz="3600" dirty="0" err="1" smtClean="0">
                <a:solidFill>
                  <a:schemeClr val="bg1"/>
                </a:solidFill>
              </a:rPr>
              <a:t>remoto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utilizzando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>
                <a:solidFill>
                  <a:schemeClr val="bg1"/>
                </a:solidFill>
              </a:rPr>
              <a:t>software </a:t>
            </a:r>
            <a:r>
              <a:rPr lang="en-GB" sz="3600" dirty="0" smtClean="0">
                <a:solidFill>
                  <a:schemeClr val="bg1"/>
                </a:solidFill>
              </a:rPr>
              <a:t>come</a:t>
            </a:r>
            <a:r>
              <a:rPr lang="en-GB" sz="3600" dirty="0" smtClean="0">
                <a:solidFill>
                  <a:schemeClr val="bg1"/>
                </a:solidFill>
              </a:rPr>
              <a:t>  </a:t>
            </a:r>
            <a:r>
              <a:rPr lang="en-GB" sz="3600" dirty="0">
                <a:solidFill>
                  <a:schemeClr val="bg1"/>
                </a:solidFill>
              </a:rPr>
              <a:t>Teams </a:t>
            </a:r>
            <a:r>
              <a:rPr lang="en-GB" sz="3600" dirty="0" err="1" smtClean="0">
                <a:solidFill>
                  <a:schemeClr val="bg1"/>
                </a:solidFill>
              </a:rPr>
              <a:t>oZoom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601329" y="742950"/>
            <a:ext cx="7625828" cy="5728187"/>
          </a:xfrm>
        </p:spPr>
        <p:txBody>
          <a:bodyPr>
            <a:normAutofit/>
          </a:bodyPr>
          <a:lstStyle/>
          <a:p>
            <a:pPr algn="l"/>
            <a:endParaRPr lang="en-GB" b="1" dirty="0">
              <a:solidFill>
                <a:srgbClr val="202124"/>
              </a:solidFill>
              <a:latin typeface="Google Sans"/>
            </a:endParaRPr>
          </a:p>
          <a:p>
            <a:pPr algn="l"/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Creare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introduzione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includa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regole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 base e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ice-breaker</a:t>
            </a:r>
            <a:r>
              <a:rPr lang="en-GB" sz="2000" i="0" dirty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/>
            <a:r>
              <a:rPr lang="en-GB" sz="200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Decidere</a:t>
            </a:r>
            <a:r>
              <a:rPr lang="en-GB" sz="200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come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presenterai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stesso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l’argomento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partecipanti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includendo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obiettivi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formativi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/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Osserva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l’ordine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cui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ogni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argomento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è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presentato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durante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workshop</a:t>
            </a:r>
            <a:r>
              <a:rPr lang="en-GB" sz="2000" dirty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l"/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obiettivi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formativi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endParaRPr lang="en-GB" sz="2000" dirty="0">
              <a:solidFill>
                <a:srgbClr val="20212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n-GB" sz="2000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Quanto</a:t>
            </a:r>
            <a:r>
              <a:rPr lang="en-GB" sz="2000" b="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tempo </a:t>
            </a:r>
            <a:r>
              <a:rPr lang="en-GB" sz="2000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hai</a:t>
            </a:r>
            <a:r>
              <a:rPr lang="en-GB" sz="2000" b="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en-GB" sz="2000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disposizione</a:t>
            </a:r>
            <a:r>
              <a:rPr lang="en-GB" sz="2000" b="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lang="en-GB" sz="2000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2000" b="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workshop. </a:t>
            </a:r>
            <a:r>
              <a:rPr lang="en-GB" sz="2000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Considera</a:t>
            </a:r>
            <a:r>
              <a:rPr lang="en-GB" sz="2000" b="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b="0" i="0" dirty="0" err="1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anche</a:t>
            </a:r>
            <a:r>
              <a:rPr lang="en-GB" sz="2000" b="0" i="0" dirty="0" smtClean="0">
                <a:solidFill>
                  <a:srgbClr val="20212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le pause. </a:t>
            </a:r>
          </a:p>
          <a:p>
            <a:pPr algn="l"/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Nella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fase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pianificazione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assicurati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mettere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da parte del tempo per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provare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workshop. </a:t>
            </a:r>
          </a:p>
          <a:p>
            <a:pPr algn="l"/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Leggi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tutto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materiale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prima di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iniziare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materiale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PowerPoint e la </a:t>
            </a:r>
            <a:r>
              <a:rPr lang="en-GB" sz="2000" dirty="0" err="1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guida</a:t>
            </a:r>
            <a:r>
              <a:rPr lang="en-GB" sz="2000" dirty="0" smtClean="0">
                <a:solidFill>
                  <a:srgbClr val="20212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en-GB" sz="2000" i="0" dirty="0">
              <a:solidFill>
                <a:srgbClr val="20212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20212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A446D6C9-69E4-4748-B5C4-AECDE5027143}"/>
              </a:ext>
            </a:extLst>
          </p:cNvPr>
          <p:cNvSpPr txBox="1"/>
          <p:nvPr/>
        </p:nvSpPr>
        <p:spPr>
          <a:xfrm>
            <a:off x="225631" y="3247303"/>
            <a:ext cx="30875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Corbel" panose="020B0503020204020204" pitchFamily="34" charset="0"/>
                <a:ea typeface="Verdana" pitchFamily="34" charset="0"/>
              </a:rPr>
              <a:t>Pianificare il Workshop</a:t>
            </a:r>
            <a:endParaRPr lang="en-GB" sz="36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855033" y="1221175"/>
            <a:ext cx="7315200" cy="478837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Verdana" pitchFamily="34" charset="0"/>
                <a:ea typeface="Verdana" pitchFamily="34" charset="0"/>
              </a:rPr>
              <a:t>Sistemazione della stanza</a:t>
            </a:r>
            <a:endParaRPr lang="it-IT" sz="36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516754" y="1916504"/>
            <a:ext cx="8004685" cy="455463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Per incoraggiare il coinvolgimento di tutti, sistema la stanza a forma di ferro di cavallo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o a semi cerchio in modo che tutti possano vedersi. </a:t>
            </a:r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6FADE8-D51B-4FD2-9895-19CCD8A654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3968363" y="3084661"/>
            <a:ext cx="7543056" cy="3381797"/>
          </a:xfrm>
          <a:prstGeom prst="rect">
            <a:avLst/>
          </a:prstGeom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xmlns="" id="{A446D6C9-69E4-4748-B5C4-AECDE5027143}"/>
              </a:ext>
            </a:extLst>
          </p:cNvPr>
          <p:cNvSpPr txBox="1"/>
          <p:nvPr/>
        </p:nvSpPr>
        <p:spPr>
          <a:xfrm>
            <a:off x="225631" y="3247303"/>
            <a:ext cx="30875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Corbel" panose="020B0503020204020204" pitchFamily="34" charset="0"/>
                <a:ea typeface="Verdana" pitchFamily="34" charset="0"/>
              </a:rPr>
              <a:t>Pianificare il Workshop</a:t>
            </a:r>
            <a:endParaRPr lang="en-GB" sz="36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3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516754" y="866900"/>
            <a:ext cx="8004685" cy="56042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Stanza adatta con sufficienti sedie per tutti, se possibile, con uno spazio per i giochi di ruolo.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Lavagna a fogli mobili, carta, pennarelli e penne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Proiettore per mostrare i PowerPoint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Cancelleria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07BE971-A1B3-4A2F-AE1C-C32F07757C66}"/>
              </a:ext>
            </a:extLst>
          </p:cNvPr>
          <p:cNvSpPr txBox="1"/>
          <p:nvPr/>
        </p:nvSpPr>
        <p:spPr>
          <a:xfrm>
            <a:off x="154746" y="3240817"/>
            <a:ext cx="2953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 err="1" smtClean="0">
                <a:solidFill>
                  <a:schemeClr val="bg1"/>
                </a:solidFill>
              </a:rPr>
              <a:t>Risorse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3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855033" y="1221175"/>
            <a:ext cx="7315200" cy="478837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Verdana" pitchFamily="34" charset="0"/>
                <a:ea typeface="Verdana" pitchFamily="34" charset="0"/>
              </a:rPr>
              <a:t>DECIDERE CHI PARTECIPER</a:t>
            </a:r>
            <a:r>
              <a:rPr lang="it-IT" sz="3600" dirty="0" smtClean="0">
                <a:latin typeface="Verdana"/>
                <a:ea typeface="Verdana"/>
              </a:rPr>
              <a:t>À</a:t>
            </a:r>
            <a:endParaRPr lang="it-IT" sz="36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601329" y="1916504"/>
            <a:ext cx="7625828" cy="4554633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Verdana" pitchFamily="34" charset="0"/>
                <a:ea typeface="Verdana" pitchFamily="34" charset="0"/>
              </a:rPr>
              <a:t>Pensa al numero dei possibili partecipanti 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r>
              <a:rPr lang="it-IT" dirty="0" smtClean="0">
                <a:latin typeface="Verdana" pitchFamily="34" charset="0"/>
                <a:ea typeface="Verdana" pitchFamily="34" charset="0"/>
              </a:rPr>
              <a:t>Hanno qualche necessità speciale, se sì qual è (o quali sono)? </a:t>
            </a:r>
          </a:p>
          <a:p>
            <a:r>
              <a:rPr lang="it-IT" dirty="0" smtClean="0">
                <a:latin typeface="Verdana" pitchFamily="34" charset="0"/>
                <a:ea typeface="Verdana" pitchFamily="34" charset="0"/>
              </a:rPr>
              <a:t>Questo tipo di workshop per funzionare bene può avere al massimo 20 persone. </a:t>
            </a:r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xmlns="" id="{A446D6C9-69E4-4748-B5C4-AECDE5027143}"/>
              </a:ext>
            </a:extLst>
          </p:cNvPr>
          <p:cNvSpPr txBox="1"/>
          <p:nvPr/>
        </p:nvSpPr>
        <p:spPr>
          <a:xfrm>
            <a:off x="112897" y="3059413"/>
            <a:ext cx="30875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  <a:latin typeface="Corbel" panose="020B0503020204020204" pitchFamily="34" charset="0"/>
                <a:ea typeface="Verdana" pitchFamily="34" charset="0"/>
              </a:rPr>
              <a:t>Pianificare il Workshop</a:t>
            </a:r>
            <a:endParaRPr lang="en-GB" sz="36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085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516754" y="742951"/>
            <a:ext cx="8004685" cy="5384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Queste regole vengono stabilite all’inizio del workshop come parte dell’introduzione e possono essere concordate con il gruppo. 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Cosa dovrebbe essere incluso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nelle regole di base? 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4D40C80-77CC-441E-B9E9-D070850A9E0D}"/>
              </a:ext>
            </a:extLst>
          </p:cNvPr>
          <p:cNvSpPr txBox="1"/>
          <p:nvPr/>
        </p:nvSpPr>
        <p:spPr>
          <a:xfrm>
            <a:off x="273132" y="2517569"/>
            <a:ext cx="3075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Come </a:t>
            </a:r>
            <a:r>
              <a:rPr lang="en-GB" sz="3600" dirty="0" err="1" smtClean="0">
                <a:solidFill>
                  <a:schemeClr val="bg1"/>
                </a:solidFill>
              </a:rPr>
              <a:t>stabilire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regole</a:t>
            </a:r>
            <a:r>
              <a:rPr lang="en-GB" sz="3600" dirty="0" smtClean="0">
                <a:solidFill>
                  <a:schemeClr val="bg1"/>
                </a:solidFill>
              </a:rPr>
              <a:t> di base?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9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516754" y="742951"/>
            <a:ext cx="8004685" cy="5384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Rispettare ogni persona che parla.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Ritornare in orario dopo ogni pausa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Non utilizzare i telefoni durante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il </a:t>
            </a:r>
            <a:r>
              <a:rPr lang="it-IT" dirty="0" smtClean="0">
                <a:latin typeface="Verdana" pitchFamily="34" charset="0"/>
                <a:ea typeface="Verdana" pitchFamily="34" charset="0"/>
              </a:rPr>
              <a:t>workshop</a:t>
            </a:r>
            <a:endParaRPr lang="it-IT" dirty="0">
              <a:latin typeface="Verdana" pitchFamily="34" charset="0"/>
              <a:ea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Parlare per turni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Non parlare di argomenti delicati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latin typeface="Verdana" pitchFamily="34" charset="0"/>
                <a:ea typeface="Verdana" pitchFamily="34" charset="0"/>
              </a:rPr>
              <a:t>Ascolto attivo</a:t>
            </a:r>
            <a:endParaRPr lang="it-IT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4D40C80-77CC-441E-B9E9-D070850A9E0D}"/>
              </a:ext>
            </a:extLst>
          </p:cNvPr>
          <p:cNvSpPr txBox="1"/>
          <p:nvPr/>
        </p:nvSpPr>
        <p:spPr>
          <a:xfrm>
            <a:off x="273132" y="2517569"/>
            <a:ext cx="307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Regole di Base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1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691925" y="1700012"/>
            <a:ext cx="7679893" cy="4316475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Verdana" pitchFamily="34" charset="0"/>
                <a:ea typeface="Verdana" pitchFamily="34" charset="0"/>
              </a:rPr>
              <a:t>Un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esercizio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di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apertura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come un icebreaker è utile per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iniziare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la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sessione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di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formazione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. Come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già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il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nome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stesso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suggerisce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gli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“icebreakers” (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letteralmente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rompi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ghiaccio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)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sono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utilizzati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per “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riscaldare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” la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sessione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. • </a:t>
            </a:r>
            <a:r>
              <a:rPr lang="en-GB" sz="1800" dirty="0">
                <a:latin typeface="Verdana" pitchFamily="34" charset="0"/>
                <a:ea typeface="Verdana" pitchFamily="34" charset="0"/>
              </a:rPr>
              <a:t>Icebreakers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sono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solitamente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presentati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come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giochi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per “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riscaldare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”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il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gruppo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aiutando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i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partecipanti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a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conoscersi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. </a:t>
            </a:r>
          </a:p>
          <a:p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Gli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Ice </a:t>
            </a:r>
            <a:r>
              <a:rPr lang="en-GB" sz="1800" dirty="0">
                <a:latin typeface="Verdana" pitchFamily="34" charset="0"/>
                <a:ea typeface="Verdana" pitchFamily="34" charset="0"/>
              </a:rPr>
              <a:t>breakers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possono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essere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usati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all’inizio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o in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qualsiasi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punto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della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GB" sz="1800" dirty="0" err="1" smtClean="0">
                <a:latin typeface="Verdana" pitchFamily="34" charset="0"/>
                <a:ea typeface="Verdana" pitchFamily="34" charset="0"/>
              </a:rPr>
              <a:t>formazione</a:t>
            </a:r>
            <a:r>
              <a:rPr lang="en-GB" sz="1800" dirty="0" smtClean="0">
                <a:latin typeface="Verdana" pitchFamily="34" charset="0"/>
                <a:ea typeface="Verdana" pitchFamily="34" charset="0"/>
              </a:rPr>
              <a:t>. </a:t>
            </a:r>
            <a:endParaRPr lang="it-IT" sz="18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2050" name="Picture 2" descr="C:\Users\UTENTE\Dropbox (ConnectAbruzzo)\CPA Business\Connect Abruzzo\LogosAbile\DYM Diversity Youth Manager (PAT)\Logos\loghi uni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03" y="0"/>
            <a:ext cx="57435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CA7C4F-BE29-44BC-88BA-8EF8D80B7A95}"/>
              </a:ext>
            </a:extLst>
          </p:cNvPr>
          <p:cNvSpPr txBox="1"/>
          <p:nvPr/>
        </p:nvSpPr>
        <p:spPr>
          <a:xfrm>
            <a:off x="320634" y="2351314"/>
            <a:ext cx="2773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Ice-breakers</a:t>
            </a:r>
          </a:p>
        </p:txBody>
      </p:sp>
    </p:spTree>
    <p:extLst>
      <p:ext uri="{BB962C8B-B14F-4D97-AF65-F5344CB8AC3E}">
        <p14:creationId xmlns:p14="http://schemas.microsoft.com/office/powerpoint/2010/main" val="4120828525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Personalizzato 7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F505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5ED9C6646DDA41B6B73BDF857A065A" ma:contentTypeVersion="13" ma:contentTypeDescription="Create a new document." ma:contentTypeScope="" ma:versionID="aa8def04c8ab82cac9864efac00a2bad">
  <xsd:schema xmlns:xsd="http://www.w3.org/2001/XMLSchema" xmlns:xs="http://www.w3.org/2001/XMLSchema" xmlns:p="http://schemas.microsoft.com/office/2006/metadata/properties" xmlns:ns2="62d41e15-932d-4b41-b170-bc6f2c3df226" xmlns:ns3="b1cec531-6cd4-40a2-a6ba-39d6c5dd83ef" targetNamespace="http://schemas.microsoft.com/office/2006/metadata/properties" ma:root="true" ma:fieldsID="114d058eb398a9149be1b44b5ec5accb" ns2:_="" ns3:_="">
    <xsd:import namespace="62d41e15-932d-4b41-b170-bc6f2c3df226"/>
    <xsd:import namespace="b1cec531-6cd4-40a2-a6ba-39d6c5dd83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41e15-932d-4b41-b170-bc6f2c3df2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ec531-6cd4-40a2-a6ba-39d6c5dd83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E93753-ABDC-4B7E-A2D4-D62BF7992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d41e15-932d-4b41-b170-bc6f2c3df226"/>
    <ds:schemaRef ds:uri="b1cec531-6cd4-40a2-a6ba-39d6c5dd83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A1682D-CD15-483B-B997-C257898CAD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4CF77F-35D5-4C32-8976-CCE3546C6A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Cornice</Template>
  <TotalTime>2342</TotalTime>
  <Words>2122</Words>
  <Application>Microsoft Office PowerPoint</Application>
  <PresentationFormat>Personalizzato</PresentationFormat>
  <Paragraphs>176</Paragraphs>
  <Slides>27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Cornice</vt:lpstr>
      <vt:lpstr>Come creare un Workshop. Insegnare, Rifornire &amp; Presentare le Unità</vt:lpstr>
      <vt:lpstr>Presentazione standard di PowerPoint</vt:lpstr>
      <vt:lpstr>Presentazione standard di PowerPoint</vt:lpstr>
      <vt:lpstr>Sistemazione della stanza</vt:lpstr>
      <vt:lpstr>Presentazione standard di PowerPoint</vt:lpstr>
      <vt:lpstr>DECIDERE CHI PARTECIPERÀ</vt:lpstr>
      <vt:lpstr>Presentazione standard di PowerPoint</vt:lpstr>
      <vt:lpstr>Presentazione standard di PowerPoint</vt:lpstr>
      <vt:lpstr>Presentazione standard di PowerPoint</vt:lpstr>
      <vt:lpstr>Questo è il punto più importante per  costruire una relazione.  Come facilitatore assicurati che tutti siano benvenuti.  Comunica in modo chiaro.  Comunica a tutti quali sono gli obiettivi della formazione.  Spiega perchè questo programma è stato creato.  Spiega come questo programma possa beneficiare  I partecipanti e il loro ruolo da Youth Workers.   Stabilisci regole base. Inzia con un ice-breaker  In questo modo i partecipanti saranno più ricettivi all’apprendimento prima di iniziare davvero il programma.  Crea un ambiente caldo e familiare </vt:lpstr>
      <vt:lpstr>OBIETTIVI FORMATIVI -LEARNING OBJECTIVES</vt:lpstr>
      <vt:lpstr>UTILIZZARE 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IMPATTO DELL’APPRENDIMENTO</vt:lpstr>
      <vt:lpstr>VALUTAZIONE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UTENTE</dc:creator>
  <cp:lastModifiedBy>UTENTE</cp:lastModifiedBy>
  <cp:revision>85</cp:revision>
  <dcterms:created xsi:type="dcterms:W3CDTF">2020-11-03T16:17:57Z</dcterms:created>
  <dcterms:modified xsi:type="dcterms:W3CDTF">2021-07-28T10:20:29Z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0x010100FC5ED9C6646DDA41B6B73BDF857A065A</vt:lpwstr>
  </property>
</Properties>
</file>