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9"/>
  </p:notesMasterIdLst>
  <p:sldIdLst>
    <p:sldId id="256" r:id="rId2"/>
    <p:sldId id="287" r:id="rId3"/>
    <p:sldId id="302" r:id="rId4"/>
    <p:sldId id="294" r:id="rId5"/>
    <p:sldId id="298" r:id="rId6"/>
    <p:sldId id="289" r:id="rId7"/>
    <p:sldId id="300" r:id="rId8"/>
    <p:sldId id="301" r:id="rId9"/>
    <p:sldId id="279" r:id="rId10"/>
    <p:sldId id="281" r:id="rId11"/>
    <p:sldId id="265" r:id="rId12"/>
    <p:sldId id="293" r:id="rId13"/>
    <p:sldId id="296" r:id="rId14"/>
    <p:sldId id="259" r:id="rId15"/>
    <p:sldId id="299" r:id="rId16"/>
    <p:sldId id="297" r:id="rId17"/>
    <p:sldId id="261" r:id="rId18"/>
    <p:sldId id="280" r:id="rId19"/>
    <p:sldId id="282" r:id="rId20"/>
    <p:sldId id="285" r:id="rId21"/>
    <p:sldId id="278" r:id="rId22"/>
    <p:sldId id="303" r:id="rId23"/>
    <p:sldId id="304" r:id="rId24"/>
    <p:sldId id="267" r:id="rId25"/>
    <p:sldId id="292" r:id="rId26"/>
    <p:sldId id="305" r:id="rId27"/>
    <p:sldId id="28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1" d="100"/>
          <a:sy n="81" d="100"/>
        </p:scale>
        <p:origin x="120" y="5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2310F-C8FC-4D0B-8BE0-37C40AD78A52}" type="datetimeFigureOut">
              <a:rPr lang="it-IT" smtClean="0"/>
              <a:t>05/05/2021</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106D50-A0D0-4CEC-8FFC-378EDF6E93DD}" type="slidenum">
              <a:rPr lang="it-IT" smtClean="0"/>
              <a:t>‹#›</a:t>
            </a:fld>
            <a:endParaRPr lang="it-IT"/>
          </a:p>
        </p:txBody>
      </p:sp>
    </p:spTree>
    <p:extLst>
      <p:ext uri="{BB962C8B-B14F-4D97-AF65-F5344CB8AC3E}">
        <p14:creationId xmlns:p14="http://schemas.microsoft.com/office/powerpoint/2010/main" val="202976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3106D50-A0D0-4CEC-8FFC-378EDF6E93DD}" type="slidenum">
              <a:rPr lang="it-IT" smtClean="0"/>
              <a:t>1</a:t>
            </a:fld>
            <a:endParaRPr lang="it-IT"/>
          </a:p>
        </p:txBody>
      </p:sp>
    </p:spTree>
    <p:extLst>
      <p:ext uri="{BB962C8B-B14F-4D97-AF65-F5344CB8AC3E}">
        <p14:creationId xmlns:p14="http://schemas.microsoft.com/office/powerpoint/2010/main" val="1446282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Facilitators: </a:t>
            </a:r>
          </a:p>
          <a:p>
            <a:r>
              <a:rPr lang="en-GB" dirty="0"/>
              <a:t> ♦ Set a positive tone for discussion ♦ Remain neutral to the issues ♦ Keep the group focused  ♦ Keep track of time ♦ Suggest methods and procedures that can help the group work better ♦ Encourage participation by everyone ♦ Educate/Inform participants about activities and steps ♦ Protect ideas from challenge ♦ Coordinate administrative details ♦ Record information or supervise its recording  SET THE CLIMATE FOR THE SESSION: Clarify the purpose and what the expected outcomes of the meeting ♦ Introduce yourself and the role you will play ♦ Explain the agenda, ground rules and any handouts ♦ If comfortable, use an icebreaker or introduction type of activity </a:t>
            </a:r>
          </a:p>
        </p:txBody>
      </p:sp>
      <p:sp>
        <p:nvSpPr>
          <p:cNvPr id="4" name="Slide Number Placeholder 3"/>
          <p:cNvSpPr>
            <a:spLocks noGrp="1"/>
          </p:cNvSpPr>
          <p:nvPr>
            <p:ph type="sldNum" sz="quarter" idx="5"/>
          </p:nvPr>
        </p:nvSpPr>
        <p:spPr/>
        <p:txBody>
          <a:bodyPr/>
          <a:lstStyle/>
          <a:p>
            <a:fld id="{63106D50-A0D0-4CEC-8FFC-378EDF6E93DD}" type="slidenum">
              <a:rPr lang="it-IT" smtClean="0"/>
              <a:t>12</a:t>
            </a:fld>
            <a:endParaRPr lang="it-IT"/>
          </a:p>
        </p:txBody>
      </p:sp>
    </p:spTree>
    <p:extLst>
      <p:ext uri="{BB962C8B-B14F-4D97-AF65-F5344CB8AC3E}">
        <p14:creationId xmlns:p14="http://schemas.microsoft.com/office/powerpoint/2010/main" val="217319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106D50-A0D0-4CEC-8FFC-378EDF6E93DD}" type="slidenum">
              <a:rPr lang="it-IT" smtClean="0"/>
              <a:t>13</a:t>
            </a:fld>
            <a:endParaRPr lang="it-IT"/>
          </a:p>
        </p:txBody>
      </p:sp>
    </p:spTree>
    <p:extLst>
      <p:ext uri="{BB962C8B-B14F-4D97-AF65-F5344CB8AC3E}">
        <p14:creationId xmlns:p14="http://schemas.microsoft.com/office/powerpoint/2010/main" val="975326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106D50-A0D0-4CEC-8FFC-378EDF6E93DD}" type="slidenum">
              <a:rPr lang="it-IT" smtClean="0"/>
              <a:t>14</a:t>
            </a:fld>
            <a:endParaRPr lang="it-IT"/>
          </a:p>
        </p:txBody>
      </p:sp>
    </p:spTree>
    <p:extLst>
      <p:ext uri="{BB962C8B-B14F-4D97-AF65-F5344CB8AC3E}">
        <p14:creationId xmlns:p14="http://schemas.microsoft.com/office/powerpoint/2010/main" val="2515738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106D50-A0D0-4CEC-8FFC-378EDF6E93DD}" type="slidenum">
              <a:rPr lang="it-IT" smtClean="0"/>
              <a:t>15</a:t>
            </a:fld>
            <a:endParaRPr lang="it-IT"/>
          </a:p>
        </p:txBody>
      </p:sp>
    </p:spTree>
    <p:extLst>
      <p:ext uri="{BB962C8B-B14F-4D97-AF65-F5344CB8AC3E}">
        <p14:creationId xmlns:p14="http://schemas.microsoft.com/office/powerpoint/2010/main" val="3065213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106D50-A0D0-4CEC-8FFC-378EDF6E93DD}" type="slidenum">
              <a:rPr lang="it-IT" smtClean="0"/>
              <a:t>27</a:t>
            </a:fld>
            <a:endParaRPr lang="it-IT"/>
          </a:p>
        </p:txBody>
      </p:sp>
    </p:spTree>
    <p:extLst>
      <p:ext uri="{BB962C8B-B14F-4D97-AF65-F5344CB8AC3E}">
        <p14:creationId xmlns:p14="http://schemas.microsoft.com/office/powerpoint/2010/main" val="1927777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106D50-A0D0-4CEC-8FFC-378EDF6E93DD}" type="slidenum">
              <a:rPr lang="it-IT" smtClean="0"/>
              <a:t>2</a:t>
            </a:fld>
            <a:endParaRPr lang="it-IT"/>
          </a:p>
        </p:txBody>
      </p:sp>
    </p:spTree>
    <p:extLst>
      <p:ext uri="{BB962C8B-B14F-4D97-AF65-F5344CB8AC3E}">
        <p14:creationId xmlns:p14="http://schemas.microsoft.com/office/powerpoint/2010/main" val="3360551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106D50-A0D0-4CEC-8FFC-378EDF6E93DD}" type="slidenum">
              <a:rPr lang="it-IT" smtClean="0"/>
              <a:t>3</a:t>
            </a:fld>
            <a:endParaRPr lang="it-IT"/>
          </a:p>
        </p:txBody>
      </p:sp>
    </p:spTree>
    <p:extLst>
      <p:ext uri="{BB962C8B-B14F-4D97-AF65-F5344CB8AC3E}">
        <p14:creationId xmlns:p14="http://schemas.microsoft.com/office/powerpoint/2010/main" val="2442802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Facilitators: </a:t>
            </a:r>
          </a:p>
          <a:p>
            <a:r>
              <a:rPr lang="en-GB" dirty="0"/>
              <a:t> ♦ Set a positive tone for discussion ♦ Remain neutral to the issues ♦ Keep the group focused  ♦ Keep track of time ♦ Suggest methods and procedures that can help the group work better ♦ Encourage participation by everyone ♦ Educate/Inform participants about activities and steps ♦ Protect ideas from challenge ♦ Coordinate administrative details ♦ Record information or supervise its recording  SET THE CLIMATE FOR THE SESSION: Clarify the purpose and what the expected outcomes of the meeting ♦ Introduce yourself and the role you will play ♦ Explain the agenda, ground rules and any handouts ♦ If comfortable, use an icebreaker or introduction type of activity </a:t>
            </a:r>
          </a:p>
        </p:txBody>
      </p:sp>
      <p:sp>
        <p:nvSpPr>
          <p:cNvPr id="4" name="Slide Number Placeholder 3"/>
          <p:cNvSpPr>
            <a:spLocks noGrp="1"/>
          </p:cNvSpPr>
          <p:nvPr>
            <p:ph type="sldNum" sz="quarter" idx="5"/>
          </p:nvPr>
        </p:nvSpPr>
        <p:spPr/>
        <p:txBody>
          <a:bodyPr/>
          <a:lstStyle/>
          <a:p>
            <a:fld id="{63106D50-A0D0-4CEC-8FFC-378EDF6E93DD}" type="slidenum">
              <a:rPr lang="it-IT" smtClean="0"/>
              <a:t>4</a:t>
            </a:fld>
            <a:endParaRPr lang="it-IT"/>
          </a:p>
        </p:txBody>
      </p:sp>
    </p:spTree>
    <p:extLst>
      <p:ext uri="{BB962C8B-B14F-4D97-AF65-F5344CB8AC3E}">
        <p14:creationId xmlns:p14="http://schemas.microsoft.com/office/powerpoint/2010/main" val="376131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Facilitators: </a:t>
            </a:r>
          </a:p>
          <a:p>
            <a:r>
              <a:rPr lang="en-GB" dirty="0"/>
              <a:t> ♦ Set a positive tone for discussion ♦ Remain neutral to the issues ♦ Keep the group focused  ♦ Keep track of time ♦ Suggest methods and procedures that can help the group work better ♦ Encourage participation by everyone ♦ Educate/Inform participants about activities and steps ♦ Protect ideas from challenge ♦ Coordinate administrative details ♦ Record information or supervise its recording  SET THE CLIMATE FOR THE SESSION: Clarify the purpose and what the expected outcomes of the meeting ♦ Introduce yourself and the role you will play ♦ Explain the agenda, ground rules and any handouts ♦ If comfortable, use an icebreaker or introduction type of activity </a:t>
            </a:r>
          </a:p>
        </p:txBody>
      </p:sp>
      <p:sp>
        <p:nvSpPr>
          <p:cNvPr id="4" name="Slide Number Placeholder 3"/>
          <p:cNvSpPr>
            <a:spLocks noGrp="1"/>
          </p:cNvSpPr>
          <p:nvPr>
            <p:ph type="sldNum" sz="quarter" idx="5"/>
          </p:nvPr>
        </p:nvSpPr>
        <p:spPr/>
        <p:txBody>
          <a:bodyPr/>
          <a:lstStyle/>
          <a:p>
            <a:fld id="{63106D50-A0D0-4CEC-8FFC-378EDF6E93DD}" type="slidenum">
              <a:rPr lang="it-IT" smtClean="0"/>
              <a:t>5</a:t>
            </a:fld>
            <a:endParaRPr lang="it-IT"/>
          </a:p>
        </p:txBody>
      </p:sp>
    </p:spTree>
    <p:extLst>
      <p:ext uri="{BB962C8B-B14F-4D97-AF65-F5344CB8AC3E}">
        <p14:creationId xmlns:p14="http://schemas.microsoft.com/office/powerpoint/2010/main" val="171018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Facilitators: </a:t>
            </a:r>
          </a:p>
          <a:p>
            <a:r>
              <a:rPr lang="en-GB" dirty="0"/>
              <a:t> ♦ Set a positive tone for discussion ♦ Remain neutral to the issues ♦ Keep the group focused  ♦ Keep track of time ♦ Suggest methods and procedures that can help the group work better ♦ Encourage participation by everyone ♦ Educate/Inform participants about activities and steps ♦ Protect ideas from challenge ♦ Coordinate administrative details ♦ Record information or supervise its recording  SET THE CLIMATE FOR THE SESSION: Clarify the purpose and what the expected outcomes of the meeting ♦ Introduce yourself and the role you will play ♦ Explain the agenda, ground rules and any handouts ♦ If comfortable, use an icebreaker or introduction type of activity </a:t>
            </a:r>
          </a:p>
        </p:txBody>
      </p:sp>
      <p:sp>
        <p:nvSpPr>
          <p:cNvPr id="4" name="Slide Number Placeholder 3"/>
          <p:cNvSpPr>
            <a:spLocks noGrp="1"/>
          </p:cNvSpPr>
          <p:nvPr>
            <p:ph type="sldNum" sz="quarter" idx="5"/>
          </p:nvPr>
        </p:nvSpPr>
        <p:spPr/>
        <p:txBody>
          <a:bodyPr/>
          <a:lstStyle/>
          <a:p>
            <a:fld id="{63106D50-A0D0-4CEC-8FFC-378EDF6E93DD}" type="slidenum">
              <a:rPr lang="it-IT" smtClean="0"/>
              <a:t>6</a:t>
            </a:fld>
            <a:endParaRPr lang="it-IT"/>
          </a:p>
        </p:txBody>
      </p:sp>
    </p:spTree>
    <p:extLst>
      <p:ext uri="{BB962C8B-B14F-4D97-AF65-F5344CB8AC3E}">
        <p14:creationId xmlns:p14="http://schemas.microsoft.com/office/powerpoint/2010/main" val="327638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106D50-A0D0-4CEC-8FFC-378EDF6E93DD}" type="slidenum">
              <a:rPr lang="it-IT" smtClean="0"/>
              <a:t>7</a:t>
            </a:fld>
            <a:endParaRPr lang="it-IT"/>
          </a:p>
        </p:txBody>
      </p:sp>
    </p:spTree>
    <p:extLst>
      <p:ext uri="{BB962C8B-B14F-4D97-AF65-F5344CB8AC3E}">
        <p14:creationId xmlns:p14="http://schemas.microsoft.com/office/powerpoint/2010/main" val="2904962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106D50-A0D0-4CEC-8FFC-378EDF6E93DD}" type="slidenum">
              <a:rPr lang="it-IT" smtClean="0"/>
              <a:t>8</a:t>
            </a:fld>
            <a:endParaRPr lang="it-IT"/>
          </a:p>
        </p:txBody>
      </p:sp>
    </p:spTree>
    <p:extLst>
      <p:ext uri="{BB962C8B-B14F-4D97-AF65-F5344CB8AC3E}">
        <p14:creationId xmlns:p14="http://schemas.microsoft.com/office/powerpoint/2010/main" val="3668171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Facilitators: </a:t>
            </a:r>
          </a:p>
          <a:p>
            <a:r>
              <a:rPr lang="en-GB" dirty="0"/>
              <a:t> ♦ Set a positive tone for discussion ♦ Remain neutral to the issues ♦ Keep the group focused  ♦ Keep track of time ♦ Suggest methods and procedures that can help the group work better ♦ Encourage participation by everyone ♦ Educate/Inform participants about activities and steps ♦ Protect ideas from challenge ♦ Coordinate administrative details ♦ Record information or supervise its recording  SET THE CLIMATE FOR THE SESSION: Clarify the purpose and what the expected outcomes of the meeting ♦ Introduce yourself and the role you will play ♦ Explain the agenda, ground rules and any handouts ♦ If comfortable, use an icebreaker or introduction type of activity </a:t>
            </a:r>
          </a:p>
        </p:txBody>
      </p:sp>
      <p:sp>
        <p:nvSpPr>
          <p:cNvPr id="4" name="Slide Number Placeholder 3"/>
          <p:cNvSpPr>
            <a:spLocks noGrp="1"/>
          </p:cNvSpPr>
          <p:nvPr>
            <p:ph type="sldNum" sz="quarter" idx="5"/>
          </p:nvPr>
        </p:nvSpPr>
        <p:spPr/>
        <p:txBody>
          <a:bodyPr/>
          <a:lstStyle/>
          <a:p>
            <a:fld id="{63106D50-A0D0-4CEC-8FFC-378EDF6E93DD}" type="slidenum">
              <a:rPr lang="it-IT" smtClean="0"/>
              <a:t>11</a:t>
            </a:fld>
            <a:endParaRPr lang="it-IT"/>
          </a:p>
        </p:txBody>
      </p:sp>
    </p:spTree>
    <p:extLst>
      <p:ext uri="{BB962C8B-B14F-4D97-AF65-F5344CB8AC3E}">
        <p14:creationId xmlns:p14="http://schemas.microsoft.com/office/powerpoint/2010/main" val="250647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5586B75A-687E-405C-8A0B-8D00578BA2C3}" type="datetimeFigureOut">
              <a:rPr lang="en-US" smtClean="0"/>
              <a:pPr/>
              <a:t>5/5/2021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5/5/2021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www.desklessclassroom.com/2015/10/going-deskless.html" TargetMode="Externa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440F32-D4CC-40C9-83E1-341F46ACC5E1}"/>
              </a:ext>
            </a:extLst>
          </p:cNvPr>
          <p:cNvSpPr>
            <a:spLocks noGrp="1"/>
          </p:cNvSpPr>
          <p:nvPr>
            <p:ph type="ctrTitle"/>
          </p:nvPr>
        </p:nvSpPr>
        <p:spPr/>
        <p:txBody>
          <a:bodyPr>
            <a:normAutofit fontScale="90000"/>
          </a:bodyPr>
          <a:lstStyle/>
          <a:p>
            <a:r>
              <a:rPr lang="en-GB" dirty="0">
                <a:latin typeface="Verdana" pitchFamily="34" charset="0"/>
                <a:ea typeface="Verdana" pitchFamily="34" charset="0"/>
              </a:rPr>
              <a:t>How to Create a Workshop.. Teach, Resource &amp; Deliver the Units</a:t>
            </a:r>
          </a:p>
        </p:txBody>
      </p:sp>
      <p:sp>
        <p:nvSpPr>
          <p:cNvPr id="3" name="Sottotitolo 2">
            <a:extLst>
              <a:ext uri="{FF2B5EF4-FFF2-40B4-BE49-F238E27FC236}">
                <a16:creationId xmlns:a16="http://schemas.microsoft.com/office/drawing/2014/main" id="{90E8988D-B09C-46FE-8398-FABFCB21EABC}"/>
              </a:ext>
            </a:extLst>
          </p:cNvPr>
          <p:cNvSpPr>
            <a:spLocks noGrp="1"/>
          </p:cNvSpPr>
          <p:nvPr>
            <p:ph type="subTitle" idx="1"/>
          </p:nvPr>
        </p:nvSpPr>
        <p:spPr/>
        <p:txBody>
          <a:bodyPr/>
          <a:lstStyle/>
          <a:p>
            <a:r>
              <a:rPr lang="en-GB" dirty="0">
                <a:latin typeface="Verdana" pitchFamily="34" charset="0"/>
                <a:ea typeface="Verdana" pitchFamily="34" charset="0"/>
              </a:rPr>
              <a:t>2020-1-UK01-KA205-078066</a:t>
            </a:r>
          </a:p>
        </p:txBody>
      </p:sp>
      <p:pic>
        <p:nvPicPr>
          <p:cNvPr id="1026"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2089" y="0"/>
            <a:ext cx="5743575"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016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26461-0DDF-4B98-BC9A-07B460ED2ABA}"/>
              </a:ext>
            </a:extLst>
          </p:cNvPr>
          <p:cNvSpPr>
            <a:spLocks noGrp="1"/>
          </p:cNvSpPr>
          <p:nvPr>
            <p:ph type="title"/>
          </p:nvPr>
        </p:nvSpPr>
        <p:spPr>
          <a:xfrm>
            <a:off x="3867912" y="997527"/>
            <a:ext cx="7315200" cy="4132613"/>
          </a:xfrm>
        </p:spPr>
        <p:txBody>
          <a:bodyPr>
            <a:normAutofit/>
          </a:bodyPr>
          <a:lstStyle/>
          <a:p>
            <a:r>
              <a:rPr lang="en-GB" sz="2200" dirty="0">
                <a:latin typeface="+mn-lt"/>
              </a:rPr>
              <a:t>This is most important and crucial step for rapport building.</a:t>
            </a:r>
            <a:br>
              <a:rPr lang="en-GB" sz="2200" dirty="0">
                <a:latin typeface="+mn-lt"/>
              </a:rPr>
            </a:br>
            <a:r>
              <a:rPr lang="en-GB" sz="2200" dirty="0">
                <a:latin typeface="+mn-lt"/>
              </a:rPr>
              <a:t>As the facilitator make sure everyone is welcome. </a:t>
            </a:r>
            <a:br>
              <a:rPr lang="en-GB" sz="2200" dirty="0">
                <a:latin typeface="+mn-lt"/>
              </a:rPr>
            </a:br>
            <a:r>
              <a:rPr lang="en-GB" sz="2200" dirty="0">
                <a:latin typeface="+mn-lt"/>
              </a:rPr>
              <a:t>Communicate clearly.</a:t>
            </a:r>
            <a:br>
              <a:rPr lang="en-GB" sz="2200" dirty="0">
                <a:latin typeface="+mn-lt"/>
              </a:rPr>
            </a:br>
            <a:r>
              <a:rPr lang="en-GB" sz="2200" dirty="0">
                <a:latin typeface="+mn-lt"/>
              </a:rPr>
              <a:t>Tell everyone what the objectives of the training are. </a:t>
            </a:r>
            <a:br>
              <a:rPr lang="en-GB" sz="2200" dirty="0">
                <a:latin typeface="+mn-lt"/>
              </a:rPr>
            </a:br>
            <a:r>
              <a:rPr lang="en-GB" sz="2200" dirty="0">
                <a:latin typeface="+mn-lt"/>
              </a:rPr>
              <a:t>Why this program is being conducted. </a:t>
            </a:r>
            <a:br>
              <a:rPr lang="en-GB" sz="2200" dirty="0">
                <a:latin typeface="+mn-lt"/>
              </a:rPr>
            </a:br>
            <a:r>
              <a:rPr lang="en-GB" sz="2200" dirty="0">
                <a:latin typeface="+mn-lt"/>
              </a:rPr>
              <a:t>How this program will benefit the participants and their roles as Youth Workers.  </a:t>
            </a:r>
            <a:br>
              <a:rPr lang="en-GB" sz="2200" dirty="0">
                <a:latin typeface="+mn-lt"/>
              </a:rPr>
            </a:br>
            <a:r>
              <a:rPr lang="en-GB" sz="2200" dirty="0">
                <a:latin typeface="+mn-lt"/>
              </a:rPr>
              <a:t>Set the ground rules.</a:t>
            </a:r>
            <a:br>
              <a:rPr lang="en-GB" sz="2200" dirty="0">
                <a:latin typeface="+mn-lt"/>
              </a:rPr>
            </a:br>
            <a:r>
              <a:rPr lang="en-GB" sz="2200" dirty="0">
                <a:latin typeface="+mn-lt"/>
              </a:rPr>
              <a:t>Do an ice-breaker</a:t>
            </a:r>
            <a:br>
              <a:rPr lang="en-GB" sz="2200" dirty="0">
                <a:latin typeface="+mn-lt"/>
              </a:rPr>
            </a:br>
            <a:r>
              <a:rPr lang="en-GB" sz="2200" dirty="0">
                <a:latin typeface="+mn-lt"/>
              </a:rPr>
              <a:t>In this way, participants will be more receptive to learning before they can actually start to learn. </a:t>
            </a:r>
            <a:br>
              <a:rPr lang="en-GB" sz="2200" dirty="0">
                <a:latin typeface="+mn-lt"/>
              </a:rPr>
            </a:br>
            <a:r>
              <a:rPr lang="en-GB" sz="2200" dirty="0">
                <a:latin typeface="+mn-lt"/>
              </a:rPr>
              <a:t>Create a warm, friendly environment</a:t>
            </a:r>
            <a:br>
              <a:rPr lang="en-GB" sz="2200" dirty="0">
                <a:latin typeface="+mn-lt"/>
              </a:rPr>
            </a:br>
            <a:endParaRPr lang="en-GB" sz="2200" dirty="0">
              <a:latin typeface="+mn-lt"/>
            </a:endParaRPr>
          </a:p>
        </p:txBody>
      </p:sp>
      <p:sp>
        <p:nvSpPr>
          <p:cNvPr id="4" name="TextBox 3">
            <a:extLst>
              <a:ext uri="{FF2B5EF4-FFF2-40B4-BE49-F238E27FC236}">
                <a16:creationId xmlns:a16="http://schemas.microsoft.com/office/drawing/2014/main" id="{DB821DBA-28D8-4E03-AB60-007DF1CFEAAE}"/>
              </a:ext>
            </a:extLst>
          </p:cNvPr>
          <p:cNvSpPr txBox="1"/>
          <p:nvPr/>
        </p:nvSpPr>
        <p:spPr>
          <a:xfrm>
            <a:off x="154379" y="2434442"/>
            <a:ext cx="3099460" cy="2308324"/>
          </a:xfrm>
          <a:prstGeom prst="rect">
            <a:avLst/>
          </a:prstGeom>
          <a:noFill/>
        </p:spPr>
        <p:txBody>
          <a:bodyPr wrap="square" rtlCol="0">
            <a:spAutoFit/>
          </a:bodyPr>
          <a:lstStyle/>
          <a:p>
            <a:r>
              <a:rPr lang="en-GB" sz="3600" dirty="0">
                <a:solidFill>
                  <a:schemeClr val="bg1"/>
                </a:solidFill>
              </a:rPr>
              <a:t>Opening the training..</a:t>
            </a:r>
          </a:p>
          <a:p>
            <a:r>
              <a:rPr lang="en-GB" sz="3600" dirty="0">
                <a:solidFill>
                  <a:schemeClr val="bg1"/>
                </a:solidFill>
              </a:rPr>
              <a:t>A friendly welcome.</a:t>
            </a:r>
          </a:p>
        </p:txBody>
      </p:sp>
    </p:spTree>
    <p:extLst>
      <p:ext uri="{BB962C8B-B14F-4D97-AF65-F5344CB8AC3E}">
        <p14:creationId xmlns:p14="http://schemas.microsoft.com/office/powerpoint/2010/main" val="1681388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855033" y="1221175"/>
            <a:ext cx="7315200" cy="478837"/>
          </a:xfrm>
        </p:spPr>
        <p:txBody>
          <a:bodyPr>
            <a:noAutofit/>
          </a:bodyPr>
          <a:lstStyle/>
          <a:p>
            <a:r>
              <a:rPr lang="it-IT" sz="3600" dirty="0">
                <a:latin typeface="Verdana" pitchFamily="34" charset="0"/>
                <a:ea typeface="Verdana" pitchFamily="34" charset="0"/>
              </a:rPr>
              <a:t>LEARNING OBJECTIVES</a:t>
            </a:r>
          </a:p>
        </p:txBody>
      </p:sp>
      <p:sp>
        <p:nvSpPr>
          <p:cNvPr id="6" name="Segnaposto testo 5"/>
          <p:cNvSpPr>
            <a:spLocks noGrp="1"/>
          </p:cNvSpPr>
          <p:nvPr>
            <p:ph type="body" idx="1"/>
          </p:nvPr>
        </p:nvSpPr>
        <p:spPr>
          <a:xfrm>
            <a:off x="3564256" y="1928380"/>
            <a:ext cx="8004685" cy="4318041"/>
          </a:xfrm>
        </p:spPr>
        <p:txBody>
          <a:bodyPr>
            <a:normAutofit/>
          </a:bodyPr>
          <a:lstStyle/>
          <a:p>
            <a:pPr marL="342900" indent="-342900">
              <a:buFont typeface="Arial" panose="020B0604020202020204" pitchFamily="34" charset="0"/>
              <a:buChar char="•"/>
            </a:pPr>
            <a:endParaRPr lang="it-IT" dirty="0">
              <a:latin typeface="Verdana" pitchFamily="34" charset="0"/>
              <a:ea typeface="Verdana" pitchFamily="34" charset="0"/>
            </a:endParaRPr>
          </a:p>
          <a:p>
            <a:r>
              <a:rPr lang="it-IT" dirty="0">
                <a:latin typeface="Verdana" pitchFamily="34" charset="0"/>
                <a:ea typeface="Verdana" pitchFamily="34" charset="0"/>
              </a:rPr>
              <a:t>Objectives – share these with your participants and go back to these at the end of the training to make sure everything has been covered and understood.</a:t>
            </a: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07BE971-A1B3-4A2F-AE1C-C32F07757C66}"/>
              </a:ext>
            </a:extLst>
          </p:cNvPr>
          <p:cNvSpPr txBox="1"/>
          <p:nvPr/>
        </p:nvSpPr>
        <p:spPr>
          <a:xfrm>
            <a:off x="154746" y="3240817"/>
            <a:ext cx="2953558" cy="1200329"/>
          </a:xfrm>
          <a:prstGeom prst="rect">
            <a:avLst/>
          </a:prstGeom>
          <a:noFill/>
        </p:spPr>
        <p:txBody>
          <a:bodyPr wrap="square">
            <a:spAutoFit/>
          </a:bodyPr>
          <a:lstStyle/>
          <a:p>
            <a:r>
              <a:rPr lang="it-IT" sz="3600" dirty="0">
                <a:solidFill>
                  <a:schemeClr val="bg1"/>
                </a:solidFill>
                <a:latin typeface="Corbel" panose="020B0503020204020204" pitchFamily="34" charset="0"/>
                <a:ea typeface="Verdana" pitchFamily="34" charset="0"/>
              </a:rPr>
              <a:t>Learning Objectives</a:t>
            </a:r>
            <a:endParaRPr lang="en-GB" sz="3600" dirty="0">
              <a:solidFill>
                <a:schemeClr val="bg1"/>
              </a:solidFill>
              <a:latin typeface="Corbel" panose="020B0503020204020204" pitchFamily="34" charset="0"/>
            </a:endParaRPr>
          </a:p>
        </p:txBody>
      </p:sp>
    </p:spTree>
    <p:extLst>
      <p:ext uri="{BB962C8B-B14F-4D97-AF65-F5344CB8AC3E}">
        <p14:creationId xmlns:p14="http://schemas.microsoft.com/office/powerpoint/2010/main" val="372064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855033" y="1221175"/>
            <a:ext cx="7315200" cy="478837"/>
          </a:xfrm>
        </p:spPr>
        <p:txBody>
          <a:bodyPr>
            <a:noAutofit/>
          </a:bodyPr>
          <a:lstStyle/>
          <a:p>
            <a:r>
              <a:rPr lang="it-IT" sz="3600" dirty="0">
                <a:latin typeface="Verdana" pitchFamily="34" charset="0"/>
                <a:ea typeface="Verdana" pitchFamily="34" charset="0"/>
              </a:rPr>
              <a:t>USING THE POWERPOINT</a:t>
            </a:r>
          </a:p>
        </p:txBody>
      </p:sp>
      <p:sp>
        <p:nvSpPr>
          <p:cNvPr id="6" name="Segnaposto testo 5"/>
          <p:cNvSpPr>
            <a:spLocks noGrp="1"/>
          </p:cNvSpPr>
          <p:nvPr>
            <p:ph type="body" idx="1"/>
          </p:nvPr>
        </p:nvSpPr>
        <p:spPr>
          <a:xfrm>
            <a:off x="3516754" y="1916504"/>
            <a:ext cx="8004685" cy="4554633"/>
          </a:xfrm>
        </p:spPr>
        <p:txBody>
          <a:bodyPr>
            <a:normAutofit/>
          </a:bodyPr>
          <a:lstStyle/>
          <a:p>
            <a:pPr marL="342900" indent="-342900">
              <a:buFont typeface="Arial" panose="020B0604020202020204" pitchFamily="34" charset="0"/>
              <a:buChar char="•"/>
            </a:pPr>
            <a:r>
              <a:rPr lang="it-IT" dirty="0">
                <a:latin typeface="Verdana" pitchFamily="34" charset="0"/>
                <a:ea typeface="Verdana" pitchFamily="34" charset="0"/>
              </a:rPr>
              <a:t>You can use the powerpoint slides in the order that they are in.</a:t>
            </a:r>
          </a:p>
          <a:p>
            <a:pPr marL="342900" indent="-342900">
              <a:buFont typeface="Arial" panose="020B0604020202020204" pitchFamily="34" charset="0"/>
              <a:buChar char="•"/>
            </a:pPr>
            <a:r>
              <a:rPr lang="it-IT" dirty="0">
                <a:latin typeface="Verdana" pitchFamily="34" charset="0"/>
                <a:ea typeface="Verdana" pitchFamily="34" charset="0"/>
              </a:rPr>
              <a:t>Some of the slides can be missed out if you think that they are not relevant to your group.</a:t>
            </a:r>
          </a:p>
          <a:p>
            <a:pPr marL="342900" indent="-342900">
              <a:buFont typeface="Arial" panose="020B0604020202020204" pitchFamily="34" charset="0"/>
              <a:buChar char="•"/>
            </a:pPr>
            <a:r>
              <a:rPr lang="it-IT" dirty="0">
                <a:latin typeface="Verdana" pitchFamily="34" charset="0"/>
                <a:ea typeface="Verdana" pitchFamily="34" charset="0"/>
              </a:rPr>
              <a:t>Use the slides as a guide and try not to read off them.</a:t>
            </a:r>
          </a:p>
          <a:p>
            <a:pPr marL="342900" indent="-342900">
              <a:buFont typeface="Arial" panose="020B0604020202020204" pitchFamily="34" charset="0"/>
              <a:buChar char="•"/>
            </a:pPr>
            <a:r>
              <a:rPr lang="it-IT" dirty="0">
                <a:latin typeface="Verdana" pitchFamily="34" charset="0"/>
                <a:ea typeface="Verdana" pitchFamily="34" charset="0"/>
              </a:rPr>
              <a:t>Stop and start the slides as you want to.</a:t>
            </a:r>
          </a:p>
          <a:p>
            <a:pPr marL="342900" indent="-342900">
              <a:buFont typeface="Arial" panose="020B0604020202020204" pitchFamily="34" charset="0"/>
              <a:buChar char="•"/>
            </a:pPr>
            <a:r>
              <a:rPr lang="it-IT" dirty="0">
                <a:latin typeface="Verdana" pitchFamily="34" charset="0"/>
                <a:ea typeface="Verdana" pitchFamily="34" charset="0"/>
              </a:rPr>
              <a:t>If you only have time for a shorter workshop you may not need to use all the slides.</a:t>
            </a: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4D40C80-77CC-441E-B9E9-D070850A9E0D}"/>
              </a:ext>
            </a:extLst>
          </p:cNvPr>
          <p:cNvSpPr txBox="1"/>
          <p:nvPr/>
        </p:nvSpPr>
        <p:spPr>
          <a:xfrm>
            <a:off x="178130" y="2481943"/>
            <a:ext cx="3075709" cy="1200329"/>
          </a:xfrm>
          <a:prstGeom prst="rect">
            <a:avLst/>
          </a:prstGeom>
          <a:noFill/>
        </p:spPr>
        <p:txBody>
          <a:bodyPr wrap="square" rtlCol="0">
            <a:spAutoFit/>
          </a:bodyPr>
          <a:lstStyle/>
          <a:p>
            <a:r>
              <a:rPr lang="en-GB" sz="3600" dirty="0">
                <a:solidFill>
                  <a:schemeClr val="bg1"/>
                </a:solidFill>
              </a:rPr>
              <a:t>Using the PowerPoint</a:t>
            </a:r>
          </a:p>
        </p:txBody>
      </p:sp>
    </p:spTree>
    <p:extLst>
      <p:ext uri="{BB962C8B-B14F-4D97-AF65-F5344CB8AC3E}">
        <p14:creationId xmlns:p14="http://schemas.microsoft.com/office/powerpoint/2010/main" val="3250906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433627" y="742950"/>
            <a:ext cx="8004685" cy="5361960"/>
          </a:xfrm>
        </p:spPr>
        <p:txBody>
          <a:bodyPr>
            <a:normAutofit/>
          </a:bodyPr>
          <a:lstStyle/>
          <a:p>
            <a:pPr marL="342900" indent="-342900">
              <a:buFont typeface="Arial" panose="020B0604020202020204" pitchFamily="34" charset="0"/>
              <a:buChar char="•"/>
            </a:pPr>
            <a:r>
              <a:rPr lang="it-IT" dirty="0">
                <a:latin typeface="Verdana" pitchFamily="34" charset="0"/>
                <a:ea typeface="Verdana" pitchFamily="34" charset="0"/>
              </a:rPr>
              <a:t>Make sure the participants know what they are going to role play.</a:t>
            </a:r>
          </a:p>
          <a:p>
            <a:pPr marL="342900" indent="-342900">
              <a:buFont typeface="Arial" panose="020B0604020202020204" pitchFamily="34" charset="0"/>
              <a:buChar char="•"/>
            </a:pPr>
            <a:r>
              <a:rPr lang="it-IT" dirty="0">
                <a:latin typeface="Verdana" pitchFamily="34" charset="0"/>
                <a:ea typeface="Verdana" pitchFamily="34" charset="0"/>
              </a:rPr>
              <a:t>Make sure that each person knows their role.</a:t>
            </a:r>
          </a:p>
          <a:p>
            <a:pPr marL="342900" indent="-342900">
              <a:buFont typeface="Arial" panose="020B0604020202020204" pitchFamily="34" charset="0"/>
              <a:buChar char="•"/>
            </a:pPr>
            <a:r>
              <a:rPr lang="it-IT" dirty="0">
                <a:latin typeface="Verdana" pitchFamily="34" charset="0"/>
                <a:ea typeface="Verdana" pitchFamily="34" charset="0"/>
              </a:rPr>
              <a:t>Set the role plays in small groups, spread around the room so that each group can hear themselves.</a:t>
            </a:r>
          </a:p>
          <a:p>
            <a:pPr marL="342900" indent="-342900">
              <a:buFont typeface="Arial" panose="020B0604020202020204" pitchFamily="34" charset="0"/>
              <a:buChar char="•"/>
            </a:pPr>
            <a:r>
              <a:rPr lang="it-IT" dirty="0">
                <a:latin typeface="Verdana" pitchFamily="34" charset="0"/>
                <a:ea typeface="Verdana" pitchFamily="34" charset="0"/>
              </a:rPr>
              <a:t>Do a practice role play to show the group before asking them to do one.</a:t>
            </a:r>
          </a:p>
          <a:p>
            <a:pPr marL="342900" indent="-342900">
              <a:buFont typeface="Arial" panose="020B0604020202020204" pitchFamily="34" charset="0"/>
              <a:buChar char="•"/>
            </a:pPr>
            <a:r>
              <a:rPr lang="it-IT" dirty="0">
                <a:latin typeface="Verdana" pitchFamily="34" charset="0"/>
                <a:ea typeface="Verdana" pitchFamily="34" charset="0"/>
              </a:rPr>
              <a:t>Give the participants a time for doing the role plays, this will very much depend on how many people there are.</a:t>
            </a:r>
          </a:p>
          <a:p>
            <a:pPr marL="342900" indent="-342900">
              <a:buFont typeface="Arial" panose="020B0604020202020204" pitchFamily="34" charset="0"/>
              <a:buChar char="•"/>
            </a:pPr>
            <a:r>
              <a:rPr lang="it-IT" dirty="0">
                <a:latin typeface="Verdana" pitchFamily="34" charset="0"/>
                <a:ea typeface="Verdana" pitchFamily="34" charset="0"/>
              </a:rPr>
              <a:t>Reflection, after the role plays ask the students how they feel that they got on? Ask them to complete the reflection sheet in the workbook.</a:t>
            </a: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07BE971-A1B3-4A2F-AE1C-C32F07757C66}"/>
              </a:ext>
            </a:extLst>
          </p:cNvPr>
          <p:cNvSpPr txBox="1"/>
          <p:nvPr/>
        </p:nvSpPr>
        <p:spPr>
          <a:xfrm>
            <a:off x="154746" y="3240817"/>
            <a:ext cx="2953558" cy="1754326"/>
          </a:xfrm>
          <a:prstGeom prst="rect">
            <a:avLst/>
          </a:prstGeom>
          <a:noFill/>
        </p:spPr>
        <p:txBody>
          <a:bodyPr wrap="square">
            <a:spAutoFit/>
          </a:bodyPr>
          <a:lstStyle/>
          <a:p>
            <a:r>
              <a:rPr lang="en-GB" sz="3600" dirty="0">
                <a:solidFill>
                  <a:schemeClr val="bg1"/>
                </a:solidFill>
              </a:rPr>
              <a:t>How to facilitate the Role Plays?</a:t>
            </a:r>
          </a:p>
        </p:txBody>
      </p:sp>
    </p:spTree>
    <p:extLst>
      <p:ext uri="{BB962C8B-B14F-4D97-AF65-F5344CB8AC3E}">
        <p14:creationId xmlns:p14="http://schemas.microsoft.com/office/powerpoint/2010/main" val="205358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2D1DDD6-4725-4096-A7CA-F7DA53ADFDCA}"/>
              </a:ext>
            </a:extLst>
          </p:cNvPr>
          <p:cNvSpPr txBox="1"/>
          <p:nvPr/>
        </p:nvSpPr>
        <p:spPr>
          <a:xfrm>
            <a:off x="309490" y="2489982"/>
            <a:ext cx="2926079" cy="2308324"/>
          </a:xfrm>
          <a:prstGeom prst="rect">
            <a:avLst/>
          </a:prstGeom>
          <a:noFill/>
        </p:spPr>
        <p:txBody>
          <a:bodyPr wrap="square" rtlCol="0">
            <a:spAutoFit/>
          </a:bodyPr>
          <a:lstStyle/>
          <a:p>
            <a:r>
              <a:rPr lang="en-GB" sz="3600" dirty="0">
                <a:solidFill>
                  <a:schemeClr val="bg1"/>
                </a:solidFill>
              </a:rPr>
              <a:t>During the Workshop get people involved</a:t>
            </a:r>
          </a:p>
        </p:txBody>
      </p:sp>
      <p:sp>
        <p:nvSpPr>
          <p:cNvPr id="3" name="TextBox 2">
            <a:extLst>
              <a:ext uri="{FF2B5EF4-FFF2-40B4-BE49-F238E27FC236}">
                <a16:creationId xmlns:a16="http://schemas.microsoft.com/office/drawing/2014/main" id="{EDC6662D-5158-48CF-B48D-10A557FDC12B}"/>
              </a:ext>
            </a:extLst>
          </p:cNvPr>
          <p:cNvSpPr txBox="1"/>
          <p:nvPr/>
        </p:nvSpPr>
        <p:spPr>
          <a:xfrm>
            <a:off x="4025735" y="1353787"/>
            <a:ext cx="6958940" cy="3693319"/>
          </a:xfrm>
          <a:prstGeom prst="rect">
            <a:avLst/>
          </a:prstGeom>
          <a:noFill/>
        </p:spPr>
        <p:txBody>
          <a:bodyPr wrap="square" rtlCol="0">
            <a:spAutoFit/>
          </a:bodyPr>
          <a:lstStyle/>
          <a:p>
            <a:r>
              <a:rPr lang="en-GB" dirty="0">
                <a:latin typeface="Verdana" panose="020B0604030504040204" pitchFamily="34" charset="0"/>
                <a:ea typeface="Verdana" panose="020B0604030504040204" pitchFamily="34" charset="0"/>
              </a:rPr>
              <a:t>Think about ways that you can do this?</a:t>
            </a:r>
          </a:p>
          <a:p>
            <a:endParaRPr lang="en-GB"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Make it interactive</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Use the suggested activities </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Use an icebreaker to maybe two</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Vary the activities</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Ask people questions</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Encourage discussion </a:t>
            </a:r>
          </a:p>
          <a:p>
            <a:pPr marL="285750" indent="-285750">
              <a:buFont typeface="Arial" panose="020B0604020202020204" pitchFamily="34" charset="0"/>
              <a:buChar char="•"/>
            </a:pPr>
            <a:endParaRPr lang="en-GB"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3879403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2D1DDD6-4725-4096-A7CA-F7DA53ADFDCA}"/>
              </a:ext>
            </a:extLst>
          </p:cNvPr>
          <p:cNvSpPr txBox="1"/>
          <p:nvPr/>
        </p:nvSpPr>
        <p:spPr>
          <a:xfrm>
            <a:off x="309490" y="2489982"/>
            <a:ext cx="2926079" cy="2308324"/>
          </a:xfrm>
          <a:prstGeom prst="rect">
            <a:avLst/>
          </a:prstGeom>
          <a:noFill/>
        </p:spPr>
        <p:txBody>
          <a:bodyPr wrap="square" rtlCol="0">
            <a:spAutoFit/>
          </a:bodyPr>
          <a:lstStyle/>
          <a:p>
            <a:r>
              <a:rPr lang="en-GB" sz="3600" dirty="0">
                <a:solidFill>
                  <a:schemeClr val="bg1"/>
                </a:solidFill>
              </a:rPr>
              <a:t>During the Workshop get people involved</a:t>
            </a:r>
          </a:p>
        </p:txBody>
      </p:sp>
      <p:sp>
        <p:nvSpPr>
          <p:cNvPr id="3" name="TextBox 2">
            <a:extLst>
              <a:ext uri="{FF2B5EF4-FFF2-40B4-BE49-F238E27FC236}">
                <a16:creationId xmlns:a16="http://schemas.microsoft.com/office/drawing/2014/main" id="{EDC6662D-5158-48CF-B48D-10A557FDC12B}"/>
              </a:ext>
            </a:extLst>
          </p:cNvPr>
          <p:cNvSpPr txBox="1"/>
          <p:nvPr/>
        </p:nvSpPr>
        <p:spPr>
          <a:xfrm>
            <a:off x="4025735" y="1353787"/>
            <a:ext cx="6958940" cy="3693319"/>
          </a:xfrm>
          <a:prstGeom prst="rect">
            <a:avLst/>
          </a:prstGeom>
          <a:noFill/>
        </p:spPr>
        <p:txBody>
          <a:bodyPr wrap="square" rtlCol="0">
            <a:spAutoFit/>
          </a:bodyPr>
          <a:lstStyle/>
          <a:p>
            <a:r>
              <a:rPr lang="en-GB" dirty="0">
                <a:latin typeface="Verdana" panose="020B0604030504040204" pitchFamily="34" charset="0"/>
                <a:ea typeface="Verdana" panose="020B0604030504040204" pitchFamily="34" charset="0"/>
              </a:rPr>
              <a:t>Why are these ways so important?</a:t>
            </a:r>
          </a:p>
          <a:p>
            <a:endParaRPr lang="en-GB"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To keep everyone involved.</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So that people learn new ideas and ways of doing things.</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So nobody gets bored.</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So people go away and tell their friends how much they enjoyed the training</a:t>
            </a:r>
          </a:p>
          <a:p>
            <a:pPr marL="285750" indent="-285750">
              <a:buFont typeface="Arial" panose="020B0604020202020204" pitchFamily="34" charset="0"/>
              <a:buChar char="•"/>
            </a:pPr>
            <a:r>
              <a:rPr lang="en-GB" dirty="0">
                <a:latin typeface="Verdana" panose="020B0604030504040204" pitchFamily="34" charset="0"/>
                <a:ea typeface="Verdana" panose="020B0604030504040204" pitchFamily="34" charset="0"/>
              </a:rPr>
              <a:t>Do this by including games, one to one working, peer working, group exercises and ensuring that breaks are incorporated into the day</a:t>
            </a:r>
          </a:p>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942186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0E992322-1D9A-43B3-B386-7A53C9E7B0E5}"/>
              </a:ext>
            </a:extLst>
          </p:cNvPr>
          <p:cNvSpPr>
            <a:spLocks noGrp="1"/>
          </p:cNvSpPr>
          <p:nvPr>
            <p:ph type="body" idx="1"/>
          </p:nvPr>
        </p:nvSpPr>
        <p:spPr>
          <a:xfrm>
            <a:off x="3886200" y="1520042"/>
            <a:ext cx="7315200" cy="4066943"/>
          </a:xfrm>
        </p:spPr>
        <p:txBody>
          <a:bodyPr/>
          <a:lstStyle/>
          <a:p>
            <a:r>
              <a:rPr lang="en-GB" dirty="0"/>
              <a:t>Brainstorming or mind-mapping is used to:</a:t>
            </a:r>
          </a:p>
          <a:p>
            <a:pPr marL="342900" indent="-342900">
              <a:buFont typeface="Arial" panose="020B0604020202020204" pitchFamily="34" charset="0"/>
              <a:buChar char="•"/>
            </a:pPr>
            <a:r>
              <a:rPr lang="en-GB" dirty="0"/>
              <a:t>To generate ideas.</a:t>
            </a:r>
          </a:p>
          <a:p>
            <a:pPr marL="342900" indent="-342900">
              <a:buFont typeface="Arial" panose="020B0604020202020204" pitchFamily="34" charset="0"/>
              <a:buChar char="•"/>
            </a:pPr>
            <a:r>
              <a:rPr lang="en-GB" dirty="0"/>
              <a:t>To get everyone involved.</a:t>
            </a:r>
          </a:p>
          <a:p>
            <a:pPr marL="342900" indent="-342900">
              <a:buFont typeface="Arial" panose="020B0604020202020204" pitchFamily="34" charset="0"/>
              <a:buChar char="•"/>
            </a:pPr>
            <a:r>
              <a:rPr lang="en-GB" dirty="0"/>
              <a:t>Good for problem solving.</a:t>
            </a:r>
          </a:p>
          <a:p>
            <a:pPr marL="342900" indent="-342900">
              <a:buFont typeface="Arial" panose="020B0604020202020204" pitchFamily="34" charset="0"/>
              <a:buChar char="•"/>
            </a:pPr>
            <a:r>
              <a:rPr lang="en-GB" dirty="0"/>
              <a:t>It gives everyone a visual focus too, so put participants answers on the flip chart for everyone to see.</a:t>
            </a:r>
          </a:p>
          <a:p>
            <a:pPr marL="342900" indent="-342900">
              <a:buFont typeface="Arial" panose="020B0604020202020204" pitchFamily="34" charset="0"/>
              <a:buChar char="•"/>
            </a:pPr>
            <a:r>
              <a:rPr lang="en-GB" dirty="0"/>
              <a:t>There are plenty of opportunities to use this within the slides.</a:t>
            </a:r>
          </a:p>
        </p:txBody>
      </p:sp>
      <p:sp>
        <p:nvSpPr>
          <p:cNvPr id="2" name="TextBox 1">
            <a:extLst>
              <a:ext uri="{FF2B5EF4-FFF2-40B4-BE49-F238E27FC236}">
                <a16:creationId xmlns:a16="http://schemas.microsoft.com/office/drawing/2014/main" id="{BB90B26C-4B49-407F-979E-EC6F114B7CB2}"/>
              </a:ext>
            </a:extLst>
          </p:cNvPr>
          <p:cNvSpPr txBox="1"/>
          <p:nvPr/>
        </p:nvSpPr>
        <p:spPr>
          <a:xfrm>
            <a:off x="178131" y="2612571"/>
            <a:ext cx="3087583" cy="2308324"/>
          </a:xfrm>
          <a:prstGeom prst="rect">
            <a:avLst/>
          </a:prstGeom>
          <a:noFill/>
        </p:spPr>
        <p:txBody>
          <a:bodyPr wrap="square" rtlCol="0">
            <a:spAutoFit/>
          </a:bodyPr>
          <a:lstStyle/>
          <a:p>
            <a:r>
              <a:rPr lang="en-GB" sz="3600" dirty="0">
                <a:solidFill>
                  <a:schemeClr val="bg1"/>
                </a:solidFill>
                <a:ea typeface="Verdana" panose="020B0604030504040204" pitchFamily="34" charset="0"/>
              </a:rPr>
              <a:t>How to use Brainstorming in the workshop?</a:t>
            </a:r>
          </a:p>
        </p:txBody>
      </p:sp>
    </p:spTree>
    <p:extLst>
      <p:ext uri="{BB962C8B-B14F-4D97-AF65-F5344CB8AC3E}">
        <p14:creationId xmlns:p14="http://schemas.microsoft.com/office/powerpoint/2010/main" val="1653976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964966" y="1401288"/>
            <a:ext cx="7431904" cy="4615199"/>
          </a:xfrm>
        </p:spPr>
        <p:txBody>
          <a:bodyPr>
            <a:noAutofit/>
          </a:bodyPr>
          <a:lstStyle/>
          <a:p>
            <a:r>
              <a:rPr lang="it-IT" sz="1800" dirty="0">
                <a:latin typeface="Verdana" pitchFamily="34" charset="0"/>
                <a:ea typeface="Verdana" pitchFamily="34" charset="0"/>
              </a:rPr>
              <a:t>This is a really important aspect of delivering a workshop.</a:t>
            </a:r>
          </a:p>
          <a:p>
            <a:endParaRPr lang="it-IT" sz="1800" dirty="0">
              <a:latin typeface="Verdana" pitchFamily="34" charset="0"/>
              <a:ea typeface="Verdana" pitchFamily="34" charset="0"/>
            </a:endParaRPr>
          </a:p>
          <a:p>
            <a:r>
              <a:rPr lang="it-IT" sz="1800" dirty="0">
                <a:latin typeface="Verdana" pitchFamily="34" charset="0"/>
                <a:ea typeface="Verdana" pitchFamily="34" charset="0"/>
              </a:rPr>
              <a:t>If you as the facilitator are motivated and dynamic your group members will be too.</a:t>
            </a:r>
          </a:p>
          <a:p>
            <a:r>
              <a:rPr lang="it-IT" sz="1800" dirty="0">
                <a:latin typeface="Verdana" pitchFamily="34" charset="0"/>
                <a:ea typeface="Verdana" pitchFamily="34" charset="0"/>
              </a:rPr>
              <a:t>Your behaviour will influence their behaviour. </a:t>
            </a:r>
          </a:p>
          <a:p>
            <a:r>
              <a:rPr lang="it-IT" sz="1800" dirty="0">
                <a:latin typeface="Verdana" pitchFamily="34" charset="0"/>
                <a:ea typeface="Verdana" pitchFamily="34" charset="0"/>
              </a:rPr>
              <a:t>Why is this?</a:t>
            </a:r>
          </a:p>
          <a:p>
            <a:r>
              <a:rPr lang="it-IT" sz="1800" dirty="0">
                <a:latin typeface="Verdana" pitchFamily="34" charset="0"/>
                <a:ea typeface="Verdana" pitchFamily="34" charset="0"/>
              </a:rPr>
              <a:t>Attitide a way of thinking or behaving and your participants will follow you.</a:t>
            </a: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EBBD607-5A3C-4375-9C3B-9F3B7AEE9A94}"/>
              </a:ext>
            </a:extLst>
          </p:cNvPr>
          <p:cNvSpPr txBox="1"/>
          <p:nvPr/>
        </p:nvSpPr>
        <p:spPr>
          <a:xfrm>
            <a:off x="498765" y="2719449"/>
            <a:ext cx="2668470" cy="646331"/>
          </a:xfrm>
          <a:prstGeom prst="rect">
            <a:avLst/>
          </a:prstGeom>
          <a:noFill/>
        </p:spPr>
        <p:txBody>
          <a:bodyPr wrap="square" rtlCol="0">
            <a:spAutoFit/>
          </a:bodyPr>
          <a:lstStyle/>
          <a:p>
            <a:r>
              <a:rPr lang="en-GB" sz="3600" dirty="0">
                <a:solidFill>
                  <a:schemeClr val="bg1"/>
                </a:solidFill>
              </a:rPr>
              <a:t>Motivation</a:t>
            </a:r>
          </a:p>
        </p:txBody>
      </p:sp>
    </p:spTree>
    <p:extLst>
      <p:ext uri="{BB962C8B-B14F-4D97-AF65-F5344CB8AC3E}">
        <p14:creationId xmlns:p14="http://schemas.microsoft.com/office/powerpoint/2010/main" val="3190337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964966" y="1700012"/>
            <a:ext cx="7431904" cy="4316475"/>
          </a:xfrm>
        </p:spPr>
        <p:txBody>
          <a:bodyPr>
            <a:noAutofit/>
          </a:bodyPr>
          <a:lstStyle/>
          <a:p>
            <a:r>
              <a:rPr lang="it-IT" sz="1800" dirty="0">
                <a:latin typeface="Verdana" pitchFamily="34" charset="0"/>
                <a:ea typeface="Verdana" pitchFamily="34" charset="0"/>
              </a:rPr>
              <a:t>Where you encourage other youth workers to draw from each others experiences to support each other, working in pairs.</a:t>
            </a:r>
          </a:p>
          <a:p>
            <a:r>
              <a:rPr lang="en-GB" sz="1800" dirty="0">
                <a:latin typeface="Verdana" panose="020B0604030504040204" pitchFamily="34" charset="0"/>
                <a:ea typeface="Verdana" panose="020B0604030504040204" pitchFamily="34" charset="0"/>
              </a:rPr>
              <a:t>An effective way of knowledge sharing – those with more experience help those with less experience.</a:t>
            </a:r>
          </a:p>
          <a:p>
            <a:r>
              <a:rPr lang="en-GB" sz="1800" dirty="0">
                <a:latin typeface="Verdana" panose="020B0604030504040204" pitchFamily="34" charset="0"/>
                <a:ea typeface="Verdana" panose="020B0604030504040204" pitchFamily="34" charset="0"/>
              </a:rPr>
              <a:t>You can put individuals in pairs for some of the activities, maybe someone who is more capable with someone who is less capable.</a:t>
            </a:r>
          </a:p>
          <a:p>
            <a:r>
              <a:rPr lang="en-GB" sz="1800" dirty="0">
                <a:latin typeface="Verdana" panose="020B0604030504040204" pitchFamily="34" charset="0"/>
                <a:ea typeface="Verdana" panose="020B0604030504040204" pitchFamily="34" charset="0"/>
              </a:rPr>
              <a:t>Helps others to develop friendships.</a:t>
            </a:r>
          </a:p>
          <a:p>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D7980D8-C0C2-4895-8EF5-72FB5C6BB922}"/>
              </a:ext>
            </a:extLst>
          </p:cNvPr>
          <p:cNvSpPr txBox="1"/>
          <p:nvPr/>
        </p:nvSpPr>
        <p:spPr>
          <a:xfrm>
            <a:off x="273133" y="2493818"/>
            <a:ext cx="2992582" cy="646331"/>
          </a:xfrm>
          <a:prstGeom prst="rect">
            <a:avLst/>
          </a:prstGeom>
          <a:noFill/>
        </p:spPr>
        <p:txBody>
          <a:bodyPr wrap="square" rtlCol="0">
            <a:spAutoFit/>
          </a:bodyPr>
          <a:lstStyle/>
          <a:p>
            <a:r>
              <a:rPr lang="en-GB" sz="3600" dirty="0">
                <a:solidFill>
                  <a:schemeClr val="bg1"/>
                </a:solidFill>
              </a:rPr>
              <a:t>Peer Support</a:t>
            </a:r>
          </a:p>
        </p:txBody>
      </p:sp>
    </p:spTree>
    <p:extLst>
      <p:ext uri="{BB962C8B-B14F-4D97-AF65-F5344CB8AC3E}">
        <p14:creationId xmlns:p14="http://schemas.microsoft.com/office/powerpoint/2010/main" val="2512395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0E992322-1D9A-43B3-B386-7A53C9E7B0E5}"/>
              </a:ext>
            </a:extLst>
          </p:cNvPr>
          <p:cNvSpPr>
            <a:spLocks noGrp="1"/>
          </p:cNvSpPr>
          <p:nvPr>
            <p:ph type="body" idx="1"/>
          </p:nvPr>
        </p:nvSpPr>
        <p:spPr>
          <a:xfrm>
            <a:off x="3886200" y="1475509"/>
            <a:ext cx="7315200" cy="3906982"/>
          </a:xfrm>
        </p:spPr>
        <p:txBody>
          <a:bodyPr>
            <a:normAutofit/>
          </a:bodyPr>
          <a:lstStyle/>
          <a:p>
            <a:pPr algn="l">
              <a:buFont typeface="+mj-lt"/>
              <a:buAutoNum type="arabicPeriod"/>
            </a:pPr>
            <a:r>
              <a:rPr lang="en-GB" dirty="0">
                <a:solidFill>
                  <a:srgbClr val="202124"/>
                </a:solidFill>
                <a:latin typeface="arial" panose="020B0604020202020204" pitchFamily="34" charset="0"/>
              </a:rPr>
              <a:t>Choose who will pair up with who</a:t>
            </a:r>
            <a:endParaRPr lang="en-GB" b="0" i="0" dirty="0">
              <a:solidFill>
                <a:srgbClr val="202124"/>
              </a:solidFill>
              <a:effectLst/>
              <a:latin typeface="arial" panose="020B0604020202020204" pitchFamily="34" charset="0"/>
            </a:endParaRPr>
          </a:p>
          <a:p>
            <a:pPr algn="l">
              <a:buFont typeface="+mj-lt"/>
              <a:buAutoNum type="arabicPeriod"/>
            </a:pPr>
            <a:r>
              <a:rPr lang="en-GB" b="0" i="0" dirty="0">
                <a:solidFill>
                  <a:srgbClr val="202124"/>
                </a:solidFill>
                <a:effectLst/>
                <a:latin typeface="arial" panose="020B0604020202020204" pitchFamily="34" charset="0"/>
              </a:rPr>
              <a:t>Demonstrate how they can give feedback to each other.</a:t>
            </a:r>
          </a:p>
          <a:p>
            <a:pPr algn="l">
              <a:buFont typeface="+mj-lt"/>
              <a:buAutoNum type="arabicPeriod"/>
            </a:pPr>
            <a:r>
              <a:rPr lang="en-GB" b="0" i="0" dirty="0">
                <a:solidFill>
                  <a:srgbClr val="202124"/>
                </a:solidFill>
                <a:effectLst/>
                <a:latin typeface="arial" panose="020B0604020202020204" pitchFamily="34" charset="0"/>
              </a:rPr>
              <a:t>Demonstrate how they can ask each other questions.</a:t>
            </a:r>
          </a:p>
          <a:p>
            <a:pPr algn="l">
              <a:buFont typeface="+mj-lt"/>
              <a:buAutoNum type="arabicPeriod"/>
            </a:pPr>
            <a:r>
              <a:rPr lang="en-GB" b="0" i="0" dirty="0">
                <a:solidFill>
                  <a:srgbClr val="202124"/>
                </a:solidFill>
                <a:effectLst/>
                <a:latin typeface="arial" panose="020B0604020202020204" pitchFamily="34" charset="0"/>
              </a:rPr>
              <a:t>Explain how to give each other positive feedback using kind words.</a:t>
            </a:r>
          </a:p>
          <a:p>
            <a:pPr algn="l">
              <a:buFont typeface="+mj-lt"/>
              <a:buAutoNum type="arabicPeriod"/>
            </a:pPr>
            <a:r>
              <a:rPr lang="en-GB" dirty="0">
                <a:solidFill>
                  <a:srgbClr val="202124"/>
                </a:solidFill>
                <a:latin typeface="arial" panose="020B0604020202020204" pitchFamily="34" charset="0"/>
              </a:rPr>
              <a:t>Explain the advantages of peer support in helping each other by sharing knowledge.</a:t>
            </a:r>
            <a:endParaRPr lang="en-GB" b="0" i="0" dirty="0">
              <a:solidFill>
                <a:srgbClr val="202124"/>
              </a:solidFill>
              <a:effectLst/>
              <a:latin typeface="arial" panose="020B0604020202020204" pitchFamily="34" charset="0"/>
            </a:endParaRPr>
          </a:p>
          <a:p>
            <a:pPr algn="l"/>
            <a:endParaRPr lang="en-GB" b="0" i="0" dirty="0">
              <a:solidFill>
                <a:srgbClr val="202124"/>
              </a:solidFill>
              <a:effectLst/>
              <a:latin typeface="arial" panose="020B0604020202020204" pitchFamily="34" charset="0"/>
            </a:endParaRPr>
          </a:p>
          <a:p>
            <a:endParaRPr lang="en-GB" dirty="0"/>
          </a:p>
        </p:txBody>
      </p:sp>
      <p:sp>
        <p:nvSpPr>
          <p:cNvPr id="2" name="TextBox 1">
            <a:extLst>
              <a:ext uri="{FF2B5EF4-FFF2-40B4-BE49-F238E27FC236}">
                <a16:creationId xmlns:a16="http://schemas.microsoft.com/office/drawing/2014/main" id="{1808D362-487F-490D-AFCB-5425F38F9BAE}"/>
              </a:ext>
            </a:extLst>
          </p:cNvPr>
          <p:cNvSpPr txBox="1"/>
          <p:nvPr/>
        </p:nvSpPr>
        <p:spPr>
          <a:xfrm>
            <a:off x="320634" y="2612571"/>
            <a:ext cx="2787669" cy="2308324"/>
          </a:xfrm>
          <a:prstGeom prst="rect">
            <a:avLst/>
          </a:prstGeom>
          <a:noFill/>
        </p:spPr>
        <p:txBody>
          <a:bodyPr wrap="square" rtlCol="0">
            <a:spAutoFit/>
          </a:bodyPr>
          <a:lstStyle/>
          <a:p>
            <a:r>
              <a:rPr lang="it-IT" sz="3600" dirty="0">
                <a:solidFill>
                  <a:schemeClr val="bg1"/>
                </a:solidFill>
                <a:latin typeface="+mn-lt"/>
                <a:ea typeface="Verdana" pitchFamily="34" charset="0"/>
              </a:rPr>
              <a:t>How to use Peer Working in the workshop?</a:t>
            </a:r>
            <a:endParaRPr lang="en-GB" sz="3600" dirty="0">
              <a:solidFill>
                <a:schemeClr val="bg1"/>
              </a:solidFill>
            </a:endParaRPr>
          </a:p>
        </p:txBody>
      </p:sp>
    </p:spTree>
    <p:extLst>
      <p:ext uri="{BB962C8B-B14F-4D97-AF65-F5344CB8AC3E}">
        <p14:creationId xmlns:p14="http://schemas.microsoft.com/office/powerpoint/2010/main" val="3935386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601329" y="742950"/>
            <a:ext cx="7625828" cy="5728187"/>
          </a:xfrm>
        </p:spPr>
        <p:txBody>
          <a:bodyPr>
            <a:normAutofit/>
          </a:bodyPr>
          <a:lstStyle/>
          <a:p>
            <a:pPr algn="l"/>
            <a:endParaRPr lang="en-GB" b="1" i="0" dirty="0">
              <a:solidFill>
                <a:srgbClr val="202124"/>
              </a:solidFill>
              <a:effectLst/>
              <a:latin typeface="Google Sans"/>
            </a:endParaRPr>
          </a:p>
          <a:p>
            <a:pPr marL="457200" indent="-457200" algn="l">
              <a:buAutoNum type="arabicPeriod"/>
            </a:pPr>
            <a:r>
              <a:rPr lang="en-GB" dirty="0">
                <a:solidFill>
                  <a:srgbClr val="202124"/>
                </a:solidFill>
                <a:latin typeface="Verdana" panose="020B0604030504040204" pitchFamily="34" charset="0"/>
                <a:ea typeface="Verdana" panose="020B0604030504040204" pitchFamily="34" charset="0"/>
              </a:rPr>
              <a:t>Planning the Workshop</a:t>
            </a:r>
          </a:p>
          <a:p>
            <a:pPr marL="457200" indent="-457200" algn="l">
              <a:buAutoNum type="arabicPeriod"/>
            </a:pPr>
            <a:r>
              <a:rPr lang="en-GB" b="0" i="0" dirty="0">
                <a:solidFill>
                  <a:srgbClr val="202124"/>
                </a:solidFill>
                <a:effectLst/>
                <a:latin typeface="Verdana" panose="020B0604030504040204" pitchFamily="34" charset="0"/>
                <a:ea typeface="Verdana" panose="020B0604030504040204" pitchFamily="34" charset="0"/>
              </a:rPr>
              <a:t>Course Materials</a:t>
            </a:r>
          </a:p>
          <a:p>
            <a:pPr marL="457200" indent="-457200" algn="l">
              <a:buAutoNum type="arabicPeriod"/>
            </a:pPr>
            <a:r>
              <a:rPr lang="en-GB" dirty="0">
                <a:solidFill>
                  <a:srgbClr val="202124"/>
                </a:solidFill>
                <a:latin typeface="Verdana" panose="020B0604030504040204" pitchFamily="34" charset="0"/>
                <a:ea typeface="Verdana" panose="020B0604030504040204" pitchFamily="34" charset="0"/>
              </a:rPr>
              <a:t>Understand how to close the workshop</a:t>
            </a:r>
            <a:endParaRPr lang="en-GB" b="0" i="0" dirty="0">
              <a:solidFill>
                <a:srgbClr val="202124"/>
              </a:solidFill>
              <a:effectLst/>
              <a:latin typeface="Verdana" panose="020B0604030504040204" pitchFamily="34" charset="0"/>
              <a:ea typeface="Verdana" panose="020B0604030504040204"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446D6C9-69E4-4748-B5C4-AECDE5027143}"/>
              </a:ext>
            </a:extLst>
          </p:cNvPr>
          <p:cNvSpPr txBox="1"/>
          <p:nvPr/>
        </p:nvSpPr>
        <p:spPr>
          <a:xfrm>
            <a:off x="225631" y="3247303"/>
            <a:ext cx="3087585" cy="1200329"/>
          </a:xfrm>
          <a:prstGeom prst="rect">
            <a:avLst/>
          </a:prstGeom>
          <a:noFill/>
        </p:spPr>
        <p:txBody>
          <a:bodyPr wrap="square">
            <a:spAutoFit/>
          </a:bodyPr>
          <a:lstStyle/>
          <a:p>
            <a:r>
              <a:rPr lang="it-IT" sz="3600" dirty="0">
                <a:solidFill>
                  <a:schemeClr val="bg1"/>
                </a:solidFill>
                <a:latin typeface="Corbel" panose="020B0503020204020204" pitchFamily="34" charset="0"/>
                <a:ea typeface="Verdana" pitchFamily="34" charset="0"/>
              </a:rPr>
              <a:t>Planning the Workshop</a:t>
            </a:r>
            <a:endParaRPr lang="en-GB" sz="3600" dirty="0">
              <a:solidFill>
                <a:schemeClr val="bg1"/>
              </a:solidFill>
              <a:latin typeface="Corbel" panose="020B0503020204020204" pitchFamily="34" charset="0"/>
            </a:endParaRPr>
          </a:p>
        </p:txBody>
      </p:sp>
    </p:spTree>
    <p:extLst>
      <p:ext uri="{BB962C8B-B14F-4D97-AF65-F5344CB8AC3E}">
        <p14:creationId xmlns:p14="http://schemas.microsoft.com/office/powerpoint/2010/main" val="1558975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964966" y="1472541"/>
            <a:ext cx="7725286" cy="4543946"/>
          </a:xfrm>
        </p:spPr>
        <p:txBody>
          <a:bodyPr>
            <a:noAutofit/>
          </a:bodyPr>
          <a:lstStyle/>
          <a:p>
            <a:endParaRPr lang="it-IT" sz="1800" dirty="0">
              <a:latin typeface="Verdana" pitchFamily="34" charset="0"/>
              <a:ea typeface="Verdana" pitchFamily="34" charset="0"/>
            </a:endParaRPr>
          </a:p>
          <a:p>
            <a:r>
              <a:rPr lang="it-IT" sz="1800" dirty="0">
                <a:latin typeface="Verdana" pitchFamily="34" charset="0"/>
                <a:ea typeface="Verdana" pitchFamily="34" charset="0"/>
              </a:rPr>
              <a:t>Ask questions to check for understanding at any point in the workshop.</a:t>
            </a:r>
          </a:p>
          <a:p>
            <a:r>
              <a:rPr lang="it-IT" sz="1800" dirty="0">
                <a:latin typeface="Verdana" pitchFamily="34" charset="0"/>
                <a:ea typeface="Verdana" pitchFamily="34" charset="0"/>
              </a:rPr>
              <a:t>Don’t forget to check if anyone has any questions at the end of the workshop.</a:t>
            </a:r>
          </a:p>
          <a:p>
            <a:r>
              <a:rPr lang="it-IT" sz="1800" dirty="0">
                <a:latin typeface="Verdana" pitchFamily="34" charset="0"/>
                <a:ea typeface="Verdana" pitchFamily="34" charset="0"/>
              </a:rPr>
              <a:t>The main types of questioning styles that you can use as a facilitator are in the facilitation and coaching powerpoint and workbook.</a:t>
            </a:r>
          </a:p>
          <a:p>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1ACF63C2-FB9D-4E00-A18A-53599D73114F}"/>
              </a:ext>
            </a:extLst>
          </p:cNvPr>
          <p:cNvSpPr txBox="1"/>
          <p:nvPr/>
        </p:nvSpPr>
        <p:spPr>
          <a:xfrm>
            <a:off x="213756" y="2588821"/>
            <a:ext cx="3004457" cy="1754326"/>
          </a:xfrm>
          <a:prstGeom prst="rect">
            <a:avLst/>
          </a:prstGeom>
          <a:noFill/>
        </p:spPr>
        <p:txBody>
          <a:bodyPr wrap="square" rtlCol="0">
            <a:spAutoFit/>
          </a:bodyPr>
          <a:lstStyle/>
          <a:p>
            <a:r>
              <a:rPr lang="en-GB" sz="3600" dirty="0">
                <a:solidFill>
                  <a:schemeClr val="bg1"/>
                </a:solidFill>
              </a:rPr>
              <a:t>The importance of Questioning</a:t>
            </a:r>
          </a:p>
        </p:txBody>
      </p:sp>
    </p:spTree>
    <p:extLst>
      <p:ext uri="{BB962C8B-B14F-4D97-AF65-F5344CB8AC3E}">
        <p14:creationId xmlns:p14="http://schemas.microsoft.com/office/powerpoint/2010/main" val="2030683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964966" y="1700012"/>
            <a:ext cx="7431904" cy="4316475"/>
          </a:xfrm>
        </p:spPr>
        <p:txBody>
          <a:bodyPr>
            <a:noAutofit/>
          </a:bodyPr>
          <a:lstStyle/>
          <a:p>
            <a:pPr algn="l">
              <a:buFont typeface="Arial" panose="020B0604020202020204" pitchFamily="34" charset="0"/>
              <a:buChar char="•"/>
            </a:pPr>
            <a:r>
              <a:rPr lang="en-GB" sz="1800" b="0" i="0" dirty="0">
                <a:solidFill>
                  <a:srgbClr val="1A1E26"/>
                </a:solidFill>
                <a:effectLst/>
                <a:latin typeface="Verdana" panose="020B0604030504040204" pitchFamily="34" charset="0"/>
                <a:ea typeface="Verdana" panose="020B0604030504040204" pitchFamily="34" charset="0"/>
              </a:rPr>
              <a:t>Giving feedback is an important aspect of facilitation and coaching. </a:t>
            </a:r>
          </a:p>
          <a:p>
            <a:pPr algn="l">
              <a:buFont typeface="Arial" panose="020B0604020202020204" pitchFamily="34" charset="0"/>
              <a:buChar char="•"/>
            </a:pPr>
            <a:r>
              <a:rPr lang="en-GB" sz="1800" dirty="0">
                <a:solidFill>
                  <a:srgbClr val="1A1E26"/>
                </a:solidFill>
                <a:latin typeface="Verdana" panose="020B0604030504040204" pitchFamily="34" charset="0"/>
                <a:ea typeface="Verdana" panose="020B0604030504040204" pitchFamily="34" charset="0"/>
              </a:rPr>
              <a:t>Giving feedback should be positive and encouraging.</a:t>
            </a:r>
          </a:p>
          <a:p>
            <a:pPr algn="l">
              <a:buFont typeface="Arial" panose="020B0604020202020204" pitchFamily="34" charset="0"/>
              <a:buChar char="•"/>
            </a:pPr>
            <a:r>
              <a:rPr lang="en-GB" sz="1800" b="0" i="0" dirty="0">
                <a:solidFill>
                  <a:srgbClr val="1A1E26"/>
                </a:solidFill>
                <a:effectLst/>
                <a:latin typeface="Verdana" panose="020B0604030504040204" pitchFamily="34" charset="0"/>
                <a:ea typeface="Verdana" panose="020B0604030504040204" pitchFamily="34" charset="0"/>
              </a:rPr>
              <a:t>You can praise participants on their effort in your workshop</a:t>
            </a:r>
            <a:r>
              <a:rPr lang="en-GB" sz="1800" dirty="0">
                <a:solidFill>
                  <a:srgbClr val="1A1E26"/>
                </a:solidFill>
                <a:latin typeface="Verdana" panose="020B0604030504040204" pitchFamily="34" charset="0"/>
                <a:ea typeface="Verdana" panose="020B0604030504040204" pitchFamily="34" charset="0"/>
              </a:rPr>
              <a:t>, for example this might be for providing some good answers or simply participating and helping others.</a:t>
            </a:r>
          </a:p>
          <a:p>
            <a:pPr algn="l">
              <a:buFont typeface="Arial" panose="020B0604020202020204" pitchFamily="34" charset="0"/>
              <a:buChar char="•"/>
            </a:pPr>
            <a:r>
              <a:rPr lang="en-GB" sz="1800" b="0" i="0" dirty="0">
                <a:solidFill>
                  <a:srgbClr val="1A1E26"/>
                </a:solidFill>
                <a:effectLst/>
                <a:latin typeface="Verdana" panose="020B0604030504040204" pitchFamily="34" charset="0"/>
                <a:ea typeface="Verdana" panose="020B0604030504040204" pitchFamily="34" charset="0"/>
              </a:rPr>
              <a:t>Feedback should never be negative and aggressive.</a:t>
            </a:r>
          </a:p>
          <a:p>
            <a:pPr algn="l">
              <a:buFont typeface="Arial" panose="020B0604020202020204" pitchFamily="34" charset="0"/>
              <a:buChar char="•"/>
            </a:pPr>
            <a:r>
              <a:rPr lang="en-GB" sz="1800" dirty="0">
                <a:solidFill>
                  <a:srgbClr val="1A1E26"/>
                </a:solidFill>
                <a:latin typeface="Verdana" panose="020B0604030504040204" pitchFamily="34" charset="0"/>
                <a:ea typeface="Verdana" panose="020B0604030504040204" pitchFamily="34" charset="0"/>
              </a:rPr>
              <a:t>Feedback can be constructive too, as long as this is done in a friendly and encouraging way.</a:t>
            </a:r>
          </a:p>
          <a:p>
            <a:pPr algn="l">
              <a:buFont typeface="Arial" panose="020B0604020202020204" pitchFamily="34" charset="0"/>
              <a:buChar char="•"/>
            </a:pPr>
            <a:r>
              <a:rPr lang="en-GB" sz="1800" dirty="0">
                <a:solidFill>
                  <a:srgbClr val="1A1E26"/>
                </a:solidFill>
                <a:latin typeface="Verdana" panose="020B0604030504040204" pitchFamily="34" charset="0"/>
                <a:ea typeface="Verdana" panose="020B0604030504040204" pitchFamily="34" charset="0"/>
              </a:rPr>
              <a:t>Examples of words and phrases that can be used are on the next 2 slides.</a:t>
            </a:r>
          </a:p>
          <a:p>
            <a:pPr algn="l">
              <a:buFont typeface="Arial" panose="020B0604020202020204" pitchFamily="34" charset="0"/>
              <a:buChar char="•"/>
            </a:pPr>
            <a:endParaRPr lang="en-GB" sz="1800" b="0" i="0" dirty="0">
              <a:solidFill>
                <a:srgbClr val="1A1E26"/>
              </a:solidFill>
              <a:effectLst/>
              <a:latin typeface="Verdana" panose="020B0604030504040204" pitchFamily="34" charset="0"/>
              <a:ea typeface="Verdana" panose="020B0604030504040204" pitchFamily="34" charset="0"/>
            </a:endParaRPr>
          </a:p>
          <a:p>
            <a:pPr algn="l"/>
            <a:endParaRPr lang="en-GB" sz="1800" dirty="0">
              <a:solidFill>
                <a:srgbClr val="1A1E26"/>
              </a:solidFill>
              <a:latin typeface="Verdana" panose="020B0604030504040204" pitchFamily="34" charset="0"/>
              <a:ea typeface="Verdana" panose="020B0604030504040204" pitchFamily="34" charset="0"/>
            </a:endParaRPr>
          </a:p>
          <a:p>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A49EE08-D82F-4A84-88D8-54E58B28B2B1}"/>
              </a:ext>
            </a:extLst>
          </p:cNvPr>
          <p:cNvSpPr txBox="1"/>
          <p:nvPr/>
        </p:nvSpPr>
        <p:spPr>
          <a:xfrm>
            <a:off x="262743" y="2351314"/>
            <a:ext cx="2955470" cy="2862322"/>
          </a:xfrm>
          <a:prstGeom prst="rect">
            <a:avLst/>
          </a:prstGeom>
          <a:noFill/>
        </p:spPr>
        <p:txBody>
          <a:bodyPr wrap="square" rtlCol="0">
            <a:spAutoFit/>
          </a:bodyPr>
          <a:lstStyle/>
          <a:p>
            <a:r>
              <a:rPr lang="en-GB" sz="3600" dirty="0">
                <a:solidFill>
                  <a:schemeClr val="bg1"/>
                </a:solidFill>
              </a:rPr>
              <a:t>Giving Feedback to your participants in the Workshop</a:t>
            </a:r>
          </a:p>
        </p:txBody>
      </p:sp>
    </p:spTree>
    <p:extLst>
      <p:ext uri="{BB962C8B-B14F-4D97-AF65-F5344CB8AC3E}">
        <p14:creationId xmlns:p14="http://schemas.microsoft.com/office/powerpoint/2010/main" val="3186560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4703867" y="2167630"/>
            <a:ext cx="9298457" cy="3441501"/>
          </a:xfrm>
        </p:spPr>
        <p:txBody>
          <a:bodyPr>
            <a:noAutofit/>
          </a:bodyPr>
          <a:lstStyle/>
          <a:p>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A49EE08-D82F-4A84-88D8-54E58B28B2B1}"/>
              </a:ext>
            </a:extLst>
          </p:cNvPr>
          <p:cNvSpPr txBox="1"/>
          <p:nvPr/>
        </p:nvSpPr>
        <p:spPr>
          <a:xfrm>
            <a:off x="262743" y="2351314"/>
            <a:ext cx="2955470" cy="2862322"/>
          </a:xfrm>
          <a:prstGeom prst="rect">
            <a:avLst/>
          </a:prstGeom>
          <a:noFill/>
        </p:spPr>
        <p:txBody>
          <a:bodyPr wrap="square" rtlCol="0">
            <a:spAutoFit/>
          </a:bodyPr>
          <a:lstStyle/>
          <a:p>
            <a:r>
              <a:rPr lang="en-GB" sz="3600" dirty="0">
                <a:solidFill>
                  <a:schemeClr val="bg1"/>
                </a:solidFill>
              </a:rPr>
              <a:t>Giving Feedback to your participants in the Workshop</a:t>
            </a:r>
          </a:p>
        </p:txBody>
      </p:sp>
      <p:pic>
        <p:nvPicPr>
          <p:cNvPr id="1026" name="Picture 2" descr="Positive feedback language in English">
            <a:extLst>
              <a:ext uri="{FF2B5EF4-FFF2-40B4-BE49-F238E27FC236}">
                <a16:creationId xmlns:a16="http://schemas.microsoft.com/office/drawing/2014/main" id="{722C3DBE-12AC-4FF3-BACE-5B3D3B41ED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842" y="742950"/>
            <a:ext cx="8580414" cy="5467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811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4373788" y="2000255"/>
            <a:ext cx="12687764" cy="2890265"/>
          </a:xfrm>
        </p:spPr>
        <p:txBody>
          <a:bodyPr>
            <a:noAutofit/>
          </a:bodyPr>
          <a:lstStyle/>
          <a:p>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A49EE08-D82F-4A84-88D8-54E58B28B2B1}"/>
              </a:ext>
            </a:extLst>
          </p:cNvPr>
          <p:cNvSpPr txBox="1"/>
          <p:nvPr/>
        </p:nvSpPr>
        <p:spPr>
          <a:xfrm>
            <a:off x="262743" y="2351314"/>
            <a:ext cx="2955470" cy="2862322"/>
          </a:xfrm>
          <a:prstGeom prst="rect">
            <a:avLst/>
          </a:prstGeom>
          <a:noFill/>
        </p:spPr>
        <p:txBody>
          <a:bodyPr wrap="square" rtlCol="0">
            <a:spAutoFit/>
          </a:bodyPr>
          <a:lstStyle/>
          <a:p>
            <a:r>
              <a:rPr lang="en-GB" sz="3600" dirty="0">
                <a:solidFill>
                  <a:schemeClr val="bg1"/>
                </a:solidFill>
              </a:rPr>
              <a:t>Giving Feedback to your participants in the Workshop</a:t>
            </a:r>
          </a:p>
        </p:txBody>
      </p:sp>
      <p:pic>
        <p:nvPicPr>
          <p:cNvPr id="3" name="Picture 2" descr="Negative feedback language in English">
            <a:extLst>
              <a:ext uri="{FF2B5EF4-FFF2-40B4-BE49-F238E27FC236}">
                <a16:creationId xmlns:a16="http://schemas.microsoft.com/office/drawing/2014/main" id="{A0450A97-12AE-41D5-9D35-5A50B47BB7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3849" y="581890"/>
            <a:ext cx="8558151" cy="5759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100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964966" y="1353788"/>
            <a:ext cx="7431904" cy="4662700"/>
          </a:xfrm>
        </p:spPr>
        <p:txBody>
          <a:bodyPr>
            <a:noAutofit/>
          </a:bodyPr>
          <a:lstStyle/>
          <a:p>
            <a:pPr algn="l"/>
            <a:r>
              <a:rPr lang="en-GB" sz="1800" b="1" i="0" dirty="0">
                <a:solidFill>
                  <a:srgbClr val="282828"/>
                </a:solidFill>
                <a:effectLst/>
                <a:latin typeface="Verdana" panose="020B0604030504040204" pitchFamily="34" charset="0"/>
                <a:ea typeface="Verdana" panose="020B0604030504040204" pitchFamily="34" charset="0"/>
              </a:rPr>
              <a:t>Build a safe environment</a:t>
            </a:r>
            <a:r>
              <a:rPr lang="en-GB" sz="1800" b="0" i="0" dirty="0">
                <a:solidFill>
                  <a:srgbClr val="282828"/>
                </a:solidFill>
                <a:effectLst/>
                <a:latin typeface="Verdana" panose="020B0604030504040204" pitchFamily="34" charset="0"/>
                <a:ea typeface="Verdana" panose="020B0604030504040204" pitchFamily="34" charset="0"/>
              </a:rPr>
              <a:t>. As the facilitator make sure that you make part</a:t>
            </a:r>
            <a:r>
              <a:rPr lang="en-GB" sz="1800" i="0" dirty="0">
                <a:solidFill>
                  <a:srgbClr val="282828"/>
                </a:solidFill>
                <a:effectLst/>
                <a:latin typeface="Verdana" panose="020B0604030504040204" pitchFamily="34" charset="0"/>
                <a:ea typeface="Verdana" panose="020B0604030504040204" pitchFamily="34" charset="0"/>
              </a:rPr>
              <a:t>icipants feel safe enough to share their thoughts, experiences, and questions. They need to be open and </a:t>
            </a:r>
            <a:r>
              <a:rPr lang="en-GB" sz="1800" dirty="0">
                <a:solidFill>
                  <a:srgbClr val="282828"/>
                </a:solidFill>
                <a:latin typeface="Verdana" panose="020B0604030504040204" pitchFamily="34" charset="0"/>
                <a:ea typeface="Verdana" panose="020B0604030504040204" pitchFamily="34" charset="0"/>
              </a:rPr>
              <a:t>ready </a:t>
            </a:r>
            <a:r>
              <a:rPr lang="en-GB" sz="1800" i="0" dirty="0">
                <a:solidFill>
                  <a:srgbClr val="282828"/>
                </a:solidFill>
                <a:effectLst/>
                <a:latin typeface="Verdana" panose="020B0604030504040204" pitchFamily="34" charset="0"/>
                <a:ea typeface="Verdana" panose="020B0604030504040204" pitchFamily="34" charset="0"/>
              </a:rPr>
              <a:t>to accept constructive input, and also have the courage to ask questions.</a:t>
            </a:r>
          </a:p>
          <a:p>
            <a:pPr algn="l"/>
            <a:r>
              <a:rPr lang="en-GB" sz="1800" i="0" dirty="0">
                <a:solidFill>
                  <a:srgbClr val="282828"/>
                </a:solidFill>
                <a:effectLst/>
                <a:latin typeface="Verdana" panose="020B0604030504040204" pitchFamily="34" charset="0"/>
                <a:ea typeface="Verdana" panose="020B0604030504040204" pitchFamily="34" charset="0"/>
              </a:rPr>
              <a:t>To build a safe environment, set ground rules. </a:t>
            </a:r>
          </a:p>
          <a:p>
            <a:pPr algn="l"/>
            <a:r>
              <a:rPr lang="en-GB" sz="1800" i="0" dirty="0">
                <a:solidFill>
                  <a:srgbClr val="282828"/>
                </a:solidFill>
                <a:effectLst/>
                <a:latin typeface="Verdana" panose="020B0604030504040204" pitchFamily="34" charset="0"/>
                <a:ea typeface="Verdana" panose="020B0604030504040204" pitchFamily="34" charset="0"/>
              </a:rPr>
              <a:t>Some suggestions: confidentiality must be honoured; feedback should be perceived as a generous gesture that should always be met with gratitude; participants should practice empathy, putting themselves in others’ shoes; and participants should never be mocked or embarrassed for expressing themselves in front of their peers.</a:t>
            </a:r>
          </a:p>
          <a:p>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736DC0-4B44-421C-B0AC-831399D0B51F}"/>
              </a:ext>
            </a:extLst>
          </p:cNvPr>
          <p:cNvSpPr txBox="1"/>
          <p:nvPr/>
        </p:nvSpPr>
        <p:spPr>
          <a:xfrm>
            <a:off x="225631" y="2351314"/>
            <a:ext cx="2980707" cy="1200329"/>
          </a:xfrm>
          <a:prstGeom prst="rect">
            <a:avLst/>
          </a:prstGeom>
          <a:noFill/>
        </p:spPr>
        <p:txBody>
          <a:bodyPr wrap="square" rtlCol="0">
            <a:spAutoFit/>
          </a:bodyPr>
          <a:lstStyle/>
          <a:p>
            <a:r>
              <a:rPr lang="en-GB" sz="3600" dirty="0">
                <a:solidFill>
                  <a:schemeClr val="bg1"/>
                </a:solidFill>
              </a:rPr>
              <a:t>Create a safe workshop</a:t>
            </a:r>
          </a:p>
        </p:txBody>
      </p:sp>
    </p:spTree>
    <p:extLst>
      <p:ext uri="{BB962C8B-B14F-4D97-AF65-F5344CB8AC3E}">
        <p14:creationId xmlns:p14="http://schemas.microsoft.com/office/powerpoint/2010/main" val="776841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855033" y="1221175"/>
            <a:ext cx="7315200" cy="478837"/>
          </a:xfrm>
        </p:spPr>
        <p:txBody>
          <a:bodyPr>
            <a:noAutofit/>
          </a:bodyPr>
          <a:lstStyle/>
          <a:p>
            <a:r>
              <a:rPr lang="it-IT" sz="3600" dirty="0">
                <a:latin typeface="Verdana" pitchFamily="34" charset="0"/>
                <a:ea typeface="Verdana" pitchFamily="34" charset="0"/>
              </a:rPr>
              <a:t>IMPACT OF LEARNING</a:t>
            </a:r>
          </a:p>
        </p:txBody>
      </p:sp>
      <p:sp>
        <p:nvSpPr>
          <p:cNvPr id="6" name="Segnaposto testo 5"/>
          <p:cNvSpPr>
            <a:spLocks noGrp="1"/>
          </p:cNvSpPr>
          <p:nvPr>
            <p:ph type="body" idx="1"/>
          </p:nvPr>
        </p:nvSpPr>
        <p:spPr>
          <a:xfrm>
            <a:off x="3964966" y="1700012"/>
            <a:ext cx="7725286" cy="4316475"/>
          </a:xfrm>
        </p:spPr>
        <p:txBody>
          <a:bodyPr>
            <a:noAutofit/>
          </a:bodyPr>
          <a:lstStyle/>
          <a:p>
            <a:endParaRPr lang="it-IT" sz="1800" dirty="0">
              <a:latin typeface="Verdana" pitchFamily="34" charset="0"/>
              <a:ea typeface="Verdana" pitchFamily="34" charset="0"/>
            </a:endParaRPr>
          </a:p>
          <a:p>
            <a:r>
              <a:rPr lang="it-IT" sz="1800" dirty="0">
                <a:latin typeface="Verdana" pitchFamily="34" charset="0"/>
                <a:ea typeface="Verdana" pitchFamily="34" charset="0"/>
              </a:rPr>
              <a:t>Think about what you want the trainees going away with.</a:t>
            </a:r>
          </a:p>
          <a:p>
            <a:r>
              <a:rPr lang="it-IT" sz="1800" dirty="0">
                <a:latin typeface="Verdana" pitchFamily="34" charset="0"/>
                <a:ea typeface="Verdana" pitchFamily="34" charset="0"/>
              </a:rPr>
              <a:t>Save some time at the end of the workshop to discuss with the participants what went well, what they enjoyed and what they’d like to learn more about.</a:t>
            </a:r>
          </a:p>
          <a:p>
            <a:r>
              <a:rPr lang="it-IT" sz="1800" dirty="0">
                <a:latin typeface="Verdana" pitchFamily="34" charset="0"/>
                <a:ea typeface="Verdana" pitchFamily="34" charset="0"/>
              </a:rPr>
              <a:t>An idea for doing this is: Give each person 2 post-it notes which are different colours. One one the person must say what they enjoyed and on the other what they didn’t enjoy so much or what they’d like to learn more about.</a:t>
            </a:r>
          </a:p>
          <a:p>
            <a:endParaRPr lang="it-IT" sz="1800" dirty="0">
              <a:latin typeface="Verdana" pitchFamily="34" charset="0"/>
              <a:ea typeface="Verdana" pitchFamily="34" charset="0"/>
            </a:endParaRPr>
          </a:p>
          <a:p>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8BFF959-96F5-4FAF-9698-311ED3B273EE}"/>
              </a:ext>
            </a:extLst>
          </p:cNvPr>
          <p:cNvSpPr txBox="1"/>
          <p:nvPr/>
        </p:nvSpPr>
        <p:spPr>
          <a:xfrm>
            <a:off x="653143" y="2470068"/>
            <a:ext cx="2121671" cy="646331"/>
          </a:xfrm>
          <a:prstGeom prst="rect">
            <a:avLst/>
          </a:prstGeom>
          <a:noFill/>
        </p:spPr>
        <p:txBody>
          <a:bodyPr wrap="none" rtlCol="0">
            <a:spAutoFit/>
          </a:bodyPr>
          <a:lstStyle/>
          <a:p>
            <a:r>
              <a:rPr lang="en-GB" sz="3600" dirty="0">
                <a:solidFill>
                  <a:schemeClr val="bg1"/>
                </a:solidFill>
              </a:rPr>
              <a:t>Reflection</a:t>
            </a:r>
          </a:p>
        </p:txBody>
      </p:sp>
    </p:spTree>
    <p:extLst>
      <p:ext uri="{BB962C8B-B14F-4D97-AF65-F5344CB8AC3E}">
        <p14:creationId xmlns:p14="http://schemas.microsoft.com/office/powerpoint/2010/main" val="1087260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855033" y="1221175"/>
            <a:ext cx="7315200" cy="478837"/>
          </a:xfrm>
        </p:spPr>
        <p:txBody>
          <a:bodyPr>
            <a:noAutofit/>
          </a:bodyPr>
          <a:lstStyle/>
          <a:p>
            <a:r>
              <a:rPr lang="it-IT" sz="3600" dirty="0">
                <a:latin typeface="Verdana" pitchFamily="34" charset="0"/>
                <a:ea typeface="Verdana" pitchFamily="34" charset="0"/>
              </a:rPr>
              <a:t>ASSESSMENT</a:t>
            </a:r>
          </a:p>
        </p:txBody>
      </p:sp>
      <p:sp>
        <p:nvSpPr>
          <p:cNvPr id="6" name="Segnaposto testo 5"/>
          <p:cNvSpPr>
            <a:spLocks noGrp="1"/>
          </p:cNvSpPr>
          <p:nvPr>
            <p:ph type="body" idx="1"/>
          </p:nvPr>
        </p:nvSpPr>
        <p:spPr>
          <a:xfrm>
            <a:off x="3633849" y="1700012"/>
            <a:ext cx="8056403" cy="4546409"/>
          </a:xfrm>
        </p:spPr>
        <p:txBody>
          <a:bodyPr>
            <a:noAutofit/>
          </a:bodyPr>
          <a:lstStyle/>
          <a:p>
            <a:r>
              <a:rPr lang="it-IT" sz="1800" dirty="0">
                <a:latin typeface="Verdana" pitchFamily="34" charset="0"/>
                <a:ea typeface="Verdana" pitchFamily="34" charset="0"/>
              </a:rPr>
              <a:t>There are 2 main types of assessment incorporated into this training.</a:t>
            </a:r>
          </a:p>
          <a:p>
            <a:r>
              <a:rPr lang="it-IT" sz="1800" b="1" dirty="0">
                <a:latin typeface="Verdana" pitchFamily="34" charset="0"/>
                <a:ea typeface="Verdana" pitchFamily="34" charset="0"/>
              </a:rPr>
              <a:t>FORMATIVE</a:t>
            </a:r>
            <a:r>
              <a:rPr lang="it-IT" sz="1800" dirty="0">
                <a:latin typeface="Verdana" pitchFamily="34" charset="0"/>
                <a:ea typeface="Verdana" pitchFamily="34" charset="0"/>
              </a:rPr>
              <a:t> – (ASSESSMENT FOR LEARNING) will be continuous throughout the training. By completing the questions within the power point slides with your learners and those in the workbook this will allow for learners to work at and contribute at their own pace. </a:t>
            </a:r>
          </a:p>
          <a:p>
            <a:r>
              <a:rPr lang="it-IT" sz="1800" dirty="0">
                <a:latin typeface="Verdana" pitchFamily="34" charset="0"/>
                <a:ea typeface="Verdana" pitchFamily="34" charset="0"/>
              </a:rPr>
              <a:t>Ongoing feedback from the facilitator will be used to check and moitor progress of the learners, mainly by group discussion and direct questioning.</a:t>
            </a:r>
          </a:p>
          <a:p>
            <a:r>
              <a:rPr lang="it-IT" sz="1800" b="1" dirty="0">
                <a:latin typeface="Verdana" pitchFamily="34" charset="0"/>
                <a:ea typeface="Verdana" pitchFamily="34" charset="0"/>
              </a:rPr>
              <a:t>SUMMATIVE</a:t>
            </a:r>
            <a:r>
              <a:rPr lang="it-IT" sz="1800" dirty="0">
                <a:latin typeface="Verdana" pitchFamily="34" charset="0"/>
                <a:ea typeface="Verdana" pitchFamily="34" charset="0"/>
              </a:rPr>
              <a:t> – this is how student learning will be evaluated at the end of the training and this can be done with this training in two ways. By way of the practical, role play assessments and by way of the successful completion of each of the workbooks with this course. One on coaching and the other on facilitation and communication.</a:t>
            </a:r>
          </a:p>
          <a:p>
            <a:endParaRPr lang="it-IT" sz="1800" dirty="0">
              <a:latin typeface="Verdana" pitchFamily="34" charset="0"/>
              <a:ea typeface="Verdana" pitchFamily="34" charset="0"/>
            </a:endParaRPr>
          </a:p>
          <a:p>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8BFF959-96F5-4FAF-9698-311ED3B273EE}"/>
              </a:ext>
            </a:extLst>
          </p:cNvPr>
          <p:cNvSpPr txBox="1"/>
          <p:nvPr/>
        </p:nvSpPr>
        <p:spPr>
          <a:xfrm>
            <a:off x="154379" y="2470068"/>
            <a:ext cx="2966106" cy="646331"/>
          </a:xfrm>
          <a:prstGeom prst="rect">
            <a:avLst/>
          </a:prstGeom>
          <a:noFill/>
        </p:spPr>
        <p:txBody>
          <a:bodyPr wrap="square" rtlCol="0">
            <a:spAutoFit/>
          </a:bodyPr>
          <a:lstStyle/>
          <a:p>
            <a:r>
              <a:rPr lang="en-GB" sz="3600" dirty="0">
                <a:solidFill>
                  <a:schemeClr val="bg1"/>
                </a:solidFill>
              </a:rPr>
              <a:t>Assessment</a:t>
            </a:r>
          </a:p>
        </p:txBody>
      </p:sp>
    </p:spTree>
    <p:extLst>
      <p:ext uri="{BB962C8B-B14F-4D97-AF65-F5344CB8AC3E}">
        <p14:creationId xmlns:p14="http://schemas.microsoft.com/office/powerpoint/2010/main" val="2139784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601329" y="1033154"/>
            <a:ext cx="7625828" cy="5142015"/>
          </a:xfrm>
        </p:spPr>
        <p:txBody>
          <a:bodyPr>
            <a:normAutofit/>
          </a:bodyPr>
          <a:lstStyle/>
          <a:p>
            <a:pPr algn="l"/>
            <a:r>
              <a:rPr lang="en-GB" b="1" i="0" dirty="0">
                <a:solidFill>
                  <a:srgbClr val="202124"/>
                </a:solidFill>
                <a:effectLst/>
                <a:latin typeface="Google Sans"/>
              </a:rPr>
              <a:t>5 Tips to Make Your Remote Workshop a More Interactive Experience</a:t>
            </a:r>
            <a:endParaRPr lang="en-GB" b="0" i="0" dirty="0">
              <a:solidFill>
                <a:srgbClr val="202124"/>
              </a:solidFill>
              <a:effectLst/>
              <a:latin typeface="Google Sans"/>
            </a:endParaRPr>
          </a:p>
          <a:p>
            <a:pPr algn="l">
              <a:buFont typeface="+mj-lt"/>
              <a:buAutoNum type="arabicPeriod"/>
            </a:pPr>
            <a:r>
              <a:rPr lang="en-GB" i="0" dirty="0">
                <a:solidFill>
                  <a:srgbClr val="202124"/>
                </a:solidFill>
                <a:effectLst/>
                <a:latin typeface="arial" panose="020B0604020202020204" pitchFamily="34" charset="0"/>
              </a:rPr>
              <a:t>Make</a:t>
            </a:r>
            <a:r>
              <a:rPr lang="en-GB" b="0" i="0" dirty="0">
                <a:solidFill>
                  <a:srgbClr val="202124"/>
                </a:solidFill>
                <a:effectLst/>
                <a:latin typeface="arial" panose="020B0604020202020204" pitchFamily="34" charset="0"/>
              </a:rPr>
              <a:t> the most out of your chosen hosting tool, for example Teams or Zoom.</a:t>
            </a:r>
          </a:p>
          <a:p>
            <a:pPr algn="l">
              <a:buFont typeface="+mj-lt"/>
              <a:buAutoNum type="arabicPeriod"/>
            </a:pPr>
            <a:r>
              <a:rPr lang="en-GB" b="0" i="0" dirty="0">
                <a:solidFill>
                  <a:srgbClr val="202124"/>
                </a:solidFill>
                <a:effectLst/>
                <a:latin typeface="arial" panose="020B0604020202020204" pitchFamily="34" charset="0"/>
              </a:rPr>
              <a:t>Use shared documents instead of flip charts or a whiteboard.</a:t>
            </a:r>
          </a:p>
          <a:p>
            <a:pPr algn="l">
              <a:buFont typeface="+mj-lt"/>
              <a:buAutoNum type="arabicPeriod"/>
            </a:pPr>
            <a:r>
              <a:rPr lang="en-GB" b="0" i="0" dirty="0">
                <a:solidFill>
                  <a:srgbClr val="202124"/>
                </a:solidFill>
                <a:effectLst/>
                <a:latin typeface="arial" panose="020B0604020202020204" pitchFamily="34" charset="0"/>
              </a:rPr>
              <a:t>Enable all participants to use videos and chat.</a:t>
            </a:r>
          </a:p>
          <a:p>
            <a:pPr algn="l">
              <a:buFont typeface="+mj-lt"/>
              <a:buAutoNum type="arabicPeriod"/>
            </a:pPr>
            <a:r>
              <a:rPr lang="en-GB" b="0" i="0" dirty="0">
                <a:solidFill>
                  <a:srgbClr val="202124"/>
                </a:solidFill>
                <a:effectLst/>
                <a:latin typeface="arial" panose="020B0604020202020204" pitchFamily="34" charset="0"/>
              </a:rPr>
              <a:t>Engage volunteers to take part.</a:t>
            </a:r>
          </a:p>
          <a:p>
            <a:pPr algn="l">
              <a:buFont typeface="+mj-lt"/>
              <a:buAutoNum type="arabicPeriod"/>
            </a:pPr>
            <a:r>
              <a:rPr lang="en-GB" dirty="0">
                <a:solidFill>
                  <a:srgbClr val="202124"/>
                </a:solidFill>
                <a:latin typeface="arial" panose="020B0604020202020204" pitchFamily="34" charset="0"/>
              </a:rPr>
              <a:t>Use the break out rooms for pair work and role plays.</a:t>
            </a:r>
            <a:endParaRPr lang="en-GB" b="0" i="0" dirty="0">
              <a:solidFill>
                <a:srgbClr val="202124"/>
              </a:solidFill>
              <a:effectLst/>
              <a:latin typeface="arial" panose="020B0604020202020204" pitchFamily="34" charset="0"/>
            </a:endParaRPr>
          </a:p>
          <a:p>
            <a:pPr algn="l"/>
            <a:endParaRPr lang="it-IT"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E087F10-BBA1-47F6-8237-A9248F84FF4B}"/>
              </a:ext>
            </a:extLst>
          </p:cNvPr>
          <p:cNvSpPr txBox="1"/>
          <p:nvPr/>
        </p:nvSpPr>
        <p:spPr>
          <a:xfrm>
            <a:off x="154379" y="2517569"/>
            <a:ext cx="3123211" cy="2862322"/>
          </a:xfrm>
          <a:prstGeom prst="rect">
            <a:avLst/>
          </a:prstGeom>
          <a:noFill/>
        </p:spPr>
        <p:txBody>
          <a:bodyPr wrap="square" rtlCol="0">
            <a:spAutoFit/>
          </a:bodyPr>
          <a:lstStyle/>
          <a:p>
            <a:r>
              <a:rPr lang="en-GB" sz="3600" dirty="0">
                <a:solidFill>
                  <a:schemeClr val="bg1"/>
                </a:solidFill>
              </a:rPr>
              <a:t>Remote Workshops using software such as Teams or Zoom</a:t>
            </a:r>
          </a:p>
        </p:txBody>
      </p:sp>
    </p:spTree>
    <p:extLst>
      <p:ext uri="{BB962C8B-B14F-4D97-AF65-F5344CB8AC3E}">
        <p14:creationId xmlns:p14="http://schemas.microsoft.com/office/powerpoint/2010/main" val="44016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601329" y="742950"/>
            <a:ext cx="7625828" cy="5728187"/>
          </a:xfrm>
        </p:spPr>
        <p:txBody>
          <a:bodyPr>
            <a:normAutofit/>
          </a:bodyPr>
          <a:lstStyle/>
          <a:p>
            <a:pPr algn="l"/>
            <a:endParaRPr lang="en-GB" b="1" dirty="0">
              <a:solidFill>
                <a:srgbClr val="202124"/>
              </a:solidFill>
              <a:latin typeface="Google Sans"/>
            </a:endParaRPr>
          </a:p>
          <a:p>
            <a:pPr algn="l"/>
            <a:r>
              <a:rPr lang="en-GB" sz="2000" i="0" dirty="0">
                <a:solidFill>
                  <a:srgbClr val="202124"/>
                </a:solidFill>
                <a:effectLst/>
                <a:latin typeface="Verdana" panose="020B0604030504040204" pitchFamily="34" charset="0"/>
                <a:ea typeface="Verdana" panose="020B0604030504040204" pitchFamily="34" charset="0"/>
              </a:rPr>
              <a:t>Create an introduction to include ground rules and an ice-breaker. </a:t>
            </a:r>
          </a:p>
          <a:p>
            <a:pPr algn="l"/>
            <a:r>
              <a:rPr lang="en-GB" sz="2000" i="0" dirty="0">
                <a:solidFill>
                  <a:srgbClr val="202124"/>
                </a:solidFill>
                <a:effectLst/>
                <a:latin typeface="Verdana" panose="020B0604030504040204" pitchFamily="34" charset="0"/>
                <a:ea typeface="Verdana" panose="020B0604030504040204" pitchFamily="34" charset="0"/>
              </a:rPr>
              <a:t>Decide how you will introduce</a:t>
            </a:r>
            <a:r>
              <a:rPr lang="en-GB" sz="2000" b="0" i="0" dirty="0">
                <a:solidFill>
                  <a:srgbClr val="202124"/>
                </a:solidFill>
                <a:effectLst/>
                <a:latin typeface="Verdana" panose="020B0604030504040204" pitchFamily="34" charset="0"/>
                <a:ea typeface="Verdana" panose="020B0604030504040204" pitchFamily="34" charset="0"/>
              </a:rPr>
              <a:t> yourself and the topic </a:t>
            </a:r>
            <a:r>
              <a:rPr lang="en-GB" sz="2000" dirty="0">
                <a:solidFill>
                  <a:srgbClr val="202124"/>
                </a:solidFill>
                <a:latin typeface="Verdana" panose="020B0604030504040204" pitchFamily="34" charset="0"/>
                <a:ea typeface="Verdana" panose="020B0604030504040204" pitchFamily="34" charset="0"/>
              </a:rPr>
              <a:t>to </a:t>
            </a:r>
            <a:r>
              <a:rPr lang="en-GB" sz="2000" b="0" i="0" dirty="0">
                <a:solidFill>
                  <a:srgbClr val="202124"/>
                </a:solidFill>
                <a:effectLst/>
                <a:latin typeface="Verdana" panose="020B0604030504040204" pitchFamily="34" charset="0"/>
                <a:ea typeface="Verdana" panose="020B0604030504040204" pitchFamily="34" charset="0"/>
              </a:rPr>
              <a:t>the participant members to include learning objectives.</a:t>
            </a:r>
          </a:p>
          <a:p>
            <a:pPr algn="l"/>
            <a:r>
              <a:rPr lang="en-GB" sz="2000" dirty="0">
                <a:solidFill>
                  <a:srgbClr val="202124"/>
                </a:solidFill>
                <a:latin typeface="Verdana" panose="020B0604030504040204" pitchFamily="34" charset="0"/>
                <a:ea typeface="Verdana" panose="020B0604030504040204" pitchFamily="34" charset="0"/>
              </a:rPr>
              <a:t>Look at the order of delivery of each topic in the     workshop.</a:t>
            </a:r>
          </a:p>
          <a:p>
            <a:pPr algn="l"/>
            <a:r>
              <a:rPr lang="en-GB" sz="2000" dirty="0">
                <a:solidFill>
                  <a:srgbClr val="202124"/>
                </a:solidFill>
                <a:latin typeface="Verdana" panose="020B0604030504040204" pitchFamily="34" charset="0"/>
                <a:ea typeface="Verdana" panose="020B0604030504040204" pitchFamily="34" charset="0"/>
              </a:rPr>
              <a:t>What are the learning objectives?</a:t>
            </a:r>
          </a:p>
          <a:p>
            <a:pPr algn="l"/>
            <a:r>
              <a:rPr lang="en-GB" sz="2000" b="0" i="0" dirty="0">
                <a:solidFill>
                  <a:srgbClr val="202124"/>
                </a:solidFill>
                <a:effectLst/>
                <a:latin typeface="Verdana" panose="020B0604030504040204" pitchFamily="34" charset="0"/>
                <a:ea typeface="Verdana" panose="020B0604030504040204" pitchFamily="34" charset="0"/>
              </a:rPr>
              <a:t>How much time do you have for the workshop? Factor in any breaks.</a:t>
            </a:r>
          </a:p>
          <a:p>
            <a:pPr algn="l"/>
            <a:r>
              <a:rPr lang="en-GB" sz="2000" b="0" i="0" dirty="0">
                <a:solidFill>
                  <a:srgbClr val="202124"/>
                </a:solidFill>
                <a:effectLst/>
                <a:latin typeface="Verdana" panose="020B0604030504040204" pitchFamily="34" charset="0"/>
                <a:ea typeface="Verdana" panose="020B0604030504040204" pitchFamily="34" charset="0"/>
              </a:rPr>
              <a:t>At the planning</a:t>
            </a:r>
            <a:r>
              <a:rPr lang="en-GB" sz="2000" dirty="0">
                <a:solidFill>
                  <a:srgbClr val="202124"/>
                </a:solidFill>
                <a:latin typeface="Verdana" panose="020B0604030504040204" pitchFamily="34" charset="0"/>
                <a:ea typeface="Verdana" panose="020B0604030504040204" pitchFamily="34" charset="0"/>
              </a:rPr>
              <a:t> stage make sure you set time aside for practising the delivery of the workshop</a:t>
            </a:r>
            <a:r>
              <a:rPr lang="en-GB" dirty="0">
                <a:solidFill>
                  <a:srgbClr val="202124"/>
                </a:solidFill>
                <a:latin typeface="Verdana" panose="020B0604030504040204" pitchFamily="34" charset="0"/>
                <a:ea typeface="Verdana" panose="020B0604030504040204" pitchFamily="34" charset="0"/>
              </a:rPr>
              <a:t>.</a:t>
            </a:r>
          </a:p>
          <a:p>
            <a:r>
              <a:rPr lang="en-GB" sz="2000" dirty="0">
                <a:solidFill>
                  <a:srgbClr val="202124"/>
                </a:solidFill>
                <a:latin typeface="Verdana" panose="020B0604030504040204" pitchFamily="34" charset="0"/>
                <a:ea typeface="Verdana" panose="020B0604030504040204" pitchFamily="34" charset="0"/>
              </a:rPr>
              <a:t>Read through all the materials before you start – the PowerPoint slides provided and the workbook.</a:t>
            </a:r>
            <a:endParaRPr lang="en-GB" sz="2000" i="0" dirty="0">
              <a:solidFill>
                <a:srgbClr val="202124"/>
              </a:solidFill>
              <a:effectLst/>
              <a:latin typeface="Verdana" panose="020B0604030504040204" pitchFamily="34" charset="0"/>
              <a:ea typeface="Verdana" panose="020B0604030504040204" pitchFamily="34" charset="0"/>
            </a:endParaRPr>
          </a:p>
          <a:p>
            <a:pPr marL="342900" indent="-342900" algn="l">
              <a:buFont typeface="Arial" panose="020B0604020202020204" pitchFamily="34" charset="0"/>
              <a:buChar char="•"/>
            </a:pPr>
            <a:endParaRPr lang="en-GB" b="0" i="0" dirty="0">
              <a:solidFill>
                <a:srgbClr val="202124"/>
              </a:solidFill>
              <a:effectLst/>
              <a:latin typeface="Verdana" panose="020B0604030504040204" pitchFamily="34" charset="0"/>
              <a:ea typeface="Verdana" panose="020B0604030504040204"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446D6C9-69E4-4748-B5C4-AECDE5027143}"/>
              </a:ext>
            </a:extLst>
          </p:cNvPr>
          <p:cNvSpPr txBox="1"/>
          <p:nvPr/>
        </p:nvSpPr>
        <p:spPr>
          <a:xfrm>
            <a:off x="225631" y="3247303"/>
            <a:ext cx="3087585" cy="1200329"/>
          </a:xfrm>
          <a:prstGeom prst="rect">
            <a:avLst/>
          </a:prstGeom>
          <a:noFill/>
        </p:spPr>
        <p:txBody>
          <a:bodyPr wrap="square">
            <a:spAutoFit/>
          </a:bodyPr>
          <a:lstStyle/>
          <a:p>
            <a:r>
              <a:rPr lang="it-IT" sz="3600" dirty="0">
                <a:solidFill>
                  <a:schemeClr val="bg1"/>
                </a:solidFill>
                <a:latin typeface="Corbel" panose="020B0503020204020204" pitchFamily="34" charset="0"/>
                <a:ea typeface="Verdana" pitchFamily="34" charset="0"/>
              </a:rPr>
              <a:t>Planning the Workshop</a:t>
            </a:r>
            <a:endParaRPr lang="en-GB" sz="3600" dirty="0">
              <a:solidFill>
                <a:schemeClr val="bg1"/>
              </a:solidFill>
              <a:latin typeface="Corbel" panose="020B0503020204020204" pitchFamily="34" charset="0"/>
            </a:endParaRPr>
          </a:p>
        </p:txBody>
      </p:sp>
    </p:spTree>
    <p:extLst>
      <p:ext uri="{BB962C8B-B14F-4D97-AF65-F5344CB8AC3E}">
        <p14:creationId xmlns:p14="http://schemas.microsoft.com/office/powerpoint/2010/main" val="14843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855033" y="1221175"/>
            <a:ext cx="7315200" cy="478837"/>
          </a:xfrm>
        </p:spPr>
        <p:txBody>
          <a:bodyPr>
            <a:noAutofit/>
          </a:bodyPr>
          <a:lstStyle/>
          <a:p>
            <a:r>
              <a:rPr lang="it-IT" sz="3600" dirty="0">
                <a:latin typeface="Verdana" pitchFamily="34" charset="0"/>
                <a:ea typeface="Verdana" pitchFamily="34" charset="0"/>
              </a:rPr>
              <a:t>Setting up the room</a:t>
            </a:r>
          </a:p>
        </p:txBody>
      </p:sp>
      <p:sp>
        <p:nvSpPr>
          <p:cNvPr id="6" name="Segnaposto testo 5"/>
          <p:cNvSpPr>
            <a:spLocks noGrp="1"/>
          </p:cNvSpPr>
          <p:nvPr>
            <p:ph type="body" idx="1"/>
          </p:nvPr>
        </p:nvSpPr>
        <p:spPr>
          <a:xfrm>
            <a:off x="3516754" y="1916504"/>
            <a:ext cx="8004685" cy="4554633"/>
          </a:xfrm>
        </p:spPr>
        <p:txBody>
          <a:bodyPr>
            <a:normAutofit/>
          </a:bodyPr>
          <a:lstStyle/>
          <a:p>
            <a:pPr marL="342900" indent="-342900">
              <a:buFont typeface="Arial" panose="020B0604020202020204" pitchFamily="34" charset="0"/>
              <a:buChar char="•"/>
            </a:pPr>
            <a:r>
              <a:rPr lang="it-IT" dirty="0">
                <a:latin typeface="Verdana" pitchFamily="34" charset="0"/>
                <a:ea typeface="Verdana" pitchFamily="34" charset="0"/>
              </a:rPr>
              <a:t>To encourage everyone to get involved, set the room in a horse-shoe shape or a semi-circle so that everyone can see each other.</a:t>
            </a:r>
          </a:p>
          <a:p>
            <a:pPr marL="342900" indent="-342900">
              <a:buFont typeface="Arial" panose="020B0604020202020204" pitchFamily="34" charset="0"/>
              <a:buChar char="•"/>
            </a:pPr>
            <a:endParaRPr lang="it-IT"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07BE971-A1B3-4A2F-AE1C-C32F07757C66}"/>
              </a:ext>
            </a:extLst>
          </p:cNvPr>
          <p:cNvSpPr txBox="1"/>
          <p:nvPr/>
        </p:nvSpPr>
        <p:spPr>
          <a:xfrm>
            <a:off x="154746" y="3240817"/>
            <a:ext cx="2953558" cy="1200329"/>
          </a:xfrm>
          <a:prstGeom prst="rect">
            <a:avLst/>
          </a:prstGeom>
          <a:noFill/>
        </p:spPr>
        <p:txBody>
          <a:bodyPr wrap="square">
            <a:spAutoFit/>
          </a:bodyPr>
          <a:lstStyle/>
          <a:p>
            <a:r>
              <a:rPr lang="it-IT" sz="3600" dirty="0">
                <a:solidFill>
                  <a:schemeClr val="bg1"/>
                </a:solidFill>
                <a:ea typeface="Verdana" pitchFamily="34" charset="0"/>
              </a:rPr>
              <a:t>Planning the Workshop </a:t>
            </a:r>
            <a:endParaRPr lang="en-GB" sz="3600" dirty="0">
              <a:solidFill>
                <a:schemeClr val="bg1"/>
              </a:solidFill>
            </a:endParaRPr>
          </a:p>
        </p:txBody>
      </p:sp>
      <p:pic>
        <p:nvPicPr>
          <p:cNvPr id="3" name="Picture 2">
            <a:extLst>
              <a:ext uri="{FF2B5EF4-FFF2-40B4-BE49-F238E27FC236}">
                <a16:creationId xmlns:a16="http://schemas.microsoft.com/office/drawing/2014/main" id="{0B6FADE8-D51B-4FD2-9895-19CCD8A65403}"/>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4106149" y="3240817"/>
            <a:ext cx="6812967" cy="3054475"/>
          </a:xfrm>
          <a:prstGeom prst="rect">
            <a:avLst/>
          </a:prstGeom>
        </p:spPr>
      </p:pic>
    </p:spTree>
    <p:extLst>
      <p:ext uri="{BB962C8B-B14F-4D97-AF65-F5344CB8AC3E}">
        <p14:creationId xmlns:p14="http://schemas.microsoft.com/office/powerpoint/2010/main" val="133573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516754" y="866900"/>
            <a:ext cx="8004685" cy="5604238"/>
          </a:xfrm>
        </p:spPr>
        <p:txBody>
          <a:bodyPr>
            <a:normAutofit/>
          </a:bodyPr>
          <a:lstStyle/>
          <a:p>
            <a:pPr marL="342900" indent="-342900">
              <a:buFont typeface="Arial" panose="020B0604020202020204" pitchFamily="34" charset="0"/>
              <a:buChar char="•"/>
            </a:pPr>
            <a:endParaRPr lang="it-IT" dirty="0">
              <a:latin typeface="Verdana" pitchFamily="34" charset="0"/>
              <a:ea typeface="Verdana" pitchFamily="34" charset="0"/>
            </a:endParaRPr>
          </a:p>
          <a:p>
            <a:pPr marL="342900" indent="-342900">
              <a:buFont typeface="Arial" panose="020B0604020202020204" pitchFamily="34" charset="0"/>
              <a:buChar char="•"/>
            </a:pPr>
            <a:r>
              <a:rPr lang="it-IT" dirty="0">
                <a:latin typeface="Verdana" pitchFamily="34" charset="0"/>
                <a:ea typeface="Verdana" pitchFamily="34" charset="0"/>
              </a:rPr>
              <a:t>Suitable room with enough chairs for everyone, preferably, with some space to do role plays</a:t>
            </a:r>
          </a:p>
          <a:p>
            <a:pPr marL="342900" indent="-342900">
              <a:buFont typeface="Arial" panose="020B0604020202020204" pitchFamily="34" charset="0"/>
              <a:buChar char="•"/>
            </a:pPr>
            <a:r>
              <a:rPr lang="it-IT" dirty="0">
                <a:latin typeface="Verdana" pitchFamily="34" charset="0"/>
                <a:ea typeface="Verdana" pitchFamily="34" charset="0"/>
              </a:rPr>
              <a:t>Flip chart, paper and marker pens</a:t>
            </a:r>
          </a:p>
          <a:p>
            <a:pPr marL="342900" indent="-342900">
              <a:buFont typeface="Arial" panose="020B0604020202020204" pitchFamily="34" charset="0"/>
              <a:buChar char="•"/>
            </a:pPr>
            <a:r>
              <a:rPr lang="it-IT" dirty="0">
                <a:latin typeface="Verdana" pitchFamily="34" charset="0"/>
                <a:ea typeface="Verdana" pitchFamily="34" charset="0"/>
              </a:rPr>
              <a:t>Projector to run PowerPoint</a:t>
            </a:r>
          </a:p>
          <a:p>
            <a:pPr marL="342900" indent="-342900">
              <a:buFont typeface="Arial" panose="020B0604020202020204" pitchFamily="34" charset="0"/>
              <a:buChar char="•"/>
            </a:pPr>
            <a:r>
              <a:rPr lang="it-IT" dirty="0">
                <a:latin typeface="Verdana" pitchFamily="34" charset="0"/>
                <a:ea typeface="Verdana" pitchFamily="34" charset="0"/>
              </a:rPr>
              <a:t>Stationary</a:t>
            </a:r>
          </a:p>
          <a:p>
            <a:pPr marL="342900" indent="-342900">
              <a:buFont typeface="Arial" panose="020B0604020202020204" pitchFamily="34" charset="0"/>
              <a:buChar char="•"/>
            </a:pPr>
            <a:endParaRPr lang="it-IT"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07BE971-A1B3-4A2F-AE1C-C32F07757C66}"/>
              </a:ext>
            </a:extLst>
          </p:cNvPr>
          <p:cNvSpPr txBox="1"/>
          <p:nvPr/>
        </p:nvSpPr>
        <p:spPr>
          <a:xfrm>
            <a:off x="154746" y="3240817"/>
            <a:ext cx="2953558" cy="646331"/>
          </a:xfrm>
          <a:prstGeom prst="rect">
            <a:avLst/>
          </a:prstGeom>
          <a:noFill/>
        </p:spPr>
        <p:txBody>
          <a:bodyPr wrap="square">
            <a:spAutoFit/>
          </a:bodyPr>
          <a:lstStyle/>
          <a:p>
            <a:r>
              <a:rPr lang="en-GB" sz="3600" dirty="0">
                <a:solidFill>
                  <a:schemeClr val="bg1"/>
                </a:solidFill>
              </a:rPr>
              <a:t>Resources</a:t>
            </a:r>
          </a:p>
        </p:txBody>
      </p:sp>
    </p:spTree>
    <p:extLst>
      <p:ext uri="{BB962C8B-B14F-4D97-AF65-F5344CB8AC3E}">
        <p14:creationId xmlns:p14="http://schemas.microsoft.com/office/powerpoint/2010/main" val="196813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855033" y="1221175"/>
            <a:ext cx="7315200" cy="478837"/>
          </a:xfrm>
        </p:spPr>
        <p:txBody>
          <a:bodyPr>
            <a:noAutofit/>
          </a:bodyPr>
          <a:lstStyle/>
          <a:p>
            <a:r>
              <a:rPr lang="it-IT" sz="3600" dirty="0">
                <a:latin typeface="Verdana" pitchFamily="34" charset="0"/>
                <a:ea typeface="Verdana" pitchFamily="34" charset="0"/>
              </a:rPr>
              <a:t>DECIDE WHO WILL ATTEND</a:t>
            </a:r>
          </a:p>
        </p:txBody>
      </p:sp>
      <p:sp>
        <p:nvSpPr>
          <p:cNvPr id="6" name="Segnaposto testo 5"/>
          <p:cNvSpPr>
            <a:spLocks noGrp="1"/>
          </p:cNvSpPr>
          <p:nvPr>
            <p:ph type="body" idx="1"/>
          </p:nvPr>
        </p:nvSpPr>
        <p:spPr>
          <a:xfrm>
            <a:off x="3601329" y="1916504"/>
            <a:ext cx="7625828" cy="4554633"/>
          </a:xfrm>
        </p:spPr>
        <p:txBody>
          <a:bodyPr>
            <a:normAutofit/>
          </a:bodyPr>
          <a:lstStyle/>
          <a:p>
            <a:r>
              <a:rPr lang="it-IT" dirty="0">
                <a:latin typeface="Verdana" pitchFamily="34" charset="0"/>
                <a:ea typeface="Verdana" pitchFamily="34" charset="0"/>
              </a:rPr>
              <a:t>Think about candidate numbers</a:t>
            </a:r>
          </a:p>
          <a:p>
            <a:r>
              <a:rPr lang="it-IT" dirty="0">
                <a:latin typeface="Verdana" pitchFamily="34" charset="0"/>
                <a:ea typeface="Verdana" pitchFamily="34" charset="0"/>
              </a:rPr>
              <a:t>Do they have any special needs, if yes what are they?</a:t>
            </a:r>
          </a:p>
          <a:p>
            <a:r>
              <a:rPr lang="it-IT" dirty="0">
                <a:latin typeface="Verdana" pitchFamily="34" charset="0"/>
                <a:ea typeface="Verdana" pitchFamily="34" charset="0"/>
              </a:rPr>
              <a:t>This workshop would work well for up to a maximum of 20 people</a:t>
            </a: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07BE971-A1B3-4A2F-AE1C-C32F07757C66}"/>
              </a:ext>
            </a:extLst>
          </p:cNvPr>
          <p:cNvSpPr txBox="1"/>
          <p:nvPr/>
        </p:nvSpPr>
        <p:spPr>
          <a:xfrm>
            <a:off x="154746" y="3240817"/>
            <a:ext cx="2953558" cy="1200329"/>
          </a:xfrm>
          <a:prstGeom prst="rect">
            <a:avLst/>
          </a:prstGeom>
          <a:noFill/>
        </p:spPr>
        <p:txBody>
          <a:bodyPr wrap="square">
            <a:spAutoFit/>
          </a:bodyPr>
          <a:lstStyle/>
          <a:p>
            <a:r>
              <a:rPr lang="it-IT" sz="3600" dirty="0">
                <a:solidFill>
                  <a:schemeClr val="bg1"/>
                </a:solidFill>
                <a:ea typeface="Verdana" pitchFamily="34" charset="0"/>
              </a:rPr>
              <a:t>Planning the Workshop </a:t>
            </a:r>
            <a:endParaRPr lang="en-GB" sz="3600" dirty="0">
              <a:solidFill>
                <a:schemeClr val="bg1"/>
              </a:solidFill>
            </a:endParaRPr>
          </a:p>
        </p:txBody>
      </p:sp>
    </p:spTree>
    <p:extLst>
      <p:ext uri="{BB962C8B-B14F-4D97-AF65-F5344CB8AC3E}">
        <p14:creationId xmlns:p14="http://schemas.microsoft.com/office/powerpoint/2010/main" val="650085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516754" y="742951"/>
            <a:ext cx="8004685" cy="5384718"/>
          </a:xfrm>
        </p:spPr>
        <p:txBody>
          <a:bodyPr>
            <a:normAutofit/>
          </a:bodyPr>
          <a:lstStyle/>
          <a:p>
            <a:pPr marL="342900" indent="-342900">
              <a:buFont typeface="Arial" panose="020B0604020202020204" pitchFamily="34" charset="0"/>
              <a:buChar char="•"/>
            </a:pPr>
            <a:endParaRPr lang="it-IT" dirty="0">
              <a:latin typeface="Verdana" pitchFamily="34" charset="0"/>
              <a:ea typeface="Verdana" pitchFamily="34" charset="0"/>
            </a:endParaRPr>
          </a:p>
          <a:p>
            <a:pPr marL="342900" indent="-342900">
              <a:buFont typeface="Arial" panose="020B0604020202020204" pitchFamily="34" charset="0"/>
              <a:buChar char="•"/>
            </a:pPr>
            <a:r>
              <a:rPr lang="it-IT" dirty="0">
                <a:latin typeface="Verdana" pitchFamily="34" charset="0"/>
                <a:ea typeface="Verdana" pitchFamily="34" charset="0"/>
              </a:rPr>
              <a:t>These are set at the start of your workshop within your introduction and can be agreed with your group.</a:t>
            </a:r>
          </a:p>
          <a:p>
            <a:pPr marL="342900" indent="-342900">
              <a:buFont typeface="Arial" panose="020B0604020202020204" pitchFamily="34" charset="0"/>
              <a:buChar char="•"/>
            </a:pPr>
            <a:endParaRPr lang="it-IT" dirty="0">
              <a:latin typeface="Verdana" pitchFamily="34" charset="0"/>
              <a:ea typeface="Verdana" pitchFamily="34" charset="0"/>
            </a:endParaRPr>
          </a:p>
          <a:p>
            <a:pPr marL="342900" indent="-342900">
              <a:buFont typeface="Arial" panose="020B0604020202020204" pitchFamily="34" charset="0"/>
              <a:buChar char="•"/>
            </a:pPr>
            <a:r>
              <a:rPr lang="it-IT" dirty="0">
                <a:latin typeface="Verdana" pitchFamily="34" charset="0"/>
                <a:ea typeface="Verdana" pitchFamily="34" charset="0"/>
              </a:rPr>
              <a:t>What sort of things should be included within your ground rules?</a:t>
            </a:r>
          </a:p>
          <a:p>
            <a:endParaRPr lang="it-IT" dirty="0">
              <a:latin typeface="Verdana" pitchFamily="34" charset="0"/>
              <a:ea typeface="Verdana" pitchFamily="34" charset="0"/>
            </a:endParaRPr>
          </a:p>
          <a:p>
            <a:endParaRPr lang="it-IT"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4D40C80-77CC-441E-B9E9-D070850A9E0D}"/>
              </a:ext>
            </a:extLst>
          </p:cNvPr>
          <p:cNvSpPr txBox="1"/>
          <p:nvPr/>
        </p:nvSpPr>
        <p:spPr>
          <a:xfrm>
            <a:off x="273132" y="2517569"/>
            <a:ext cx="3075709" cy="1200329"/>
          </a:xfrm>
          <a:prstGeom prst="rect">
            <a:avLst/>
          </a:prstGeom>
          <a:noFill/>
        </p:spPr>
        <p:txBody>
          <a:bodyPr wrap="square" rtlCol="0">
            <a:spAutoFit/>
          </a:bodyPr>
          <a:lstStyle/>
          <a:p>
            <a:r>
              <a:rPr lang="en-GB" sz="3600" dirty="0">
                <a:solidFill>
                  <a:schemeClr val="bg1"/>
                </a:solidFill>
              </a:rPr>
              <a:t>How to set the ground rules?</a:t>
            </a:r>
          </a:p>
        </p:txBody>
      </p:sp>
    </p:spTree>
    <p:extLst>
      <p:ext uri="{BB962C8B-B14F-4D97-AF65-F5344CB8AC3E}">
        <p14:creationId xmlns:p14="http://schemas.microsoft.com/office/powerpoint/2010/main" val="87409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516754" y="742951"/>
            <a:ext cx="8004685" cy="5384718"/>
          </a:xfrm>
        </p:spPr>
        <p:txBody>
          <a:bodyPr>
            <a:normAutofit/>
          </a:bodyPr>
          <a:lstStyle/>
          <a:p>
            <a:pPr marL="342900" indent="-342900">
              <a:buFont typeface="Arial" panose="020B0604020202020204" pitchFamily="34" charset="0"/>
              <a:buChar char="•"/>
            </a:pPr>
            <a:endParaRPr lang="it-IT" dirty="0">
              <a:latin typeface="Verdana" pitchFamily="34" charset="0"/>
              <a:ea typeface="Verdana" pitchFamily="34" charset="0"/>
            </a:endParaRPr>
          </a:p>
          <a:p>
            <a:pPr marL="342900" indent="-342900">
              <a:buFont typeface="Arial" panose="020B0604020202020204" pitchFamily="34" charset="0"/>
              <a:buChar char="•"/>
            </a:pPr>
            <a:r>
              <a:rPr lang="it-IT" dirty="0">
                <a:latin typeface="Verdana" pitchFamily="34" charset="0"/>
                <a:ea typeface="Verdana" pitchFamily="34" charset="0"/>
              </a:rPr>
              <a:t>Respect each speaker.</a:t>
            </a:r>
          </a:p>
          <a:p>
            <a:pPr marL="342900" indent="-342900">
              <a:buFont typeface="Arial" panose="020B0604020202020204" pitchFamily="34" charset="0"/>
              <a:buChar char="•"/>
            </a:pPr>
            <a:r>
              <a:rPr lang="it-IT" dirty="0">
                <a:latin typeface="Verdana" pitchFamily="34" charset="0"/>
                <a:ea typeface="Verdana" pitchFamily="34" charset="0"/>
              </a:rPr>
              <a:t>Be back on time after any breaks</a:t>
            </a:r>
          </a:p>
          <a:p>
            <a:pPr marL="342900" indent="-342900">
              <a:buFont typeface="Arial" panose="020B0604020202020204" pitchFamily="34" charset="0"/>
              <a:buChar char="•"/>
            </a:pPr>
            <a:r>
              <a:rPr lang="it-IT" dirty="0">
                <a:latin typeface="Verdana" pitchFamily="34" charset="0"/>
                <a:ea typeface="Verdana" pitchFamily="34" charset="0"/>
              </a:rPr>
              <a:t>Not to use mobile phones within the workshop</a:t>
            </a:r>
          </a:p>
          <a:p>
            <a:pPr marL="342900" indent="-342900">
              <a:buFont typeface="Arial" panose="020B0604020202020204" pitchFamily="34" charset="0"/>
              <a:buChar char="•"/>
            </a:pPr>
            <a:r>
              <a:rPr lang="it-IT" dirty="0">
                <a:latin typeface="Verdana" pitchFamily="34" charset="0"/>
                <a:ea typeface="Verdana" pitchFamily="34" charset="0"/>
              </a:rPr>
              <a:t>Take turns speaking</a:t>
            </a:r>
          </a:p>
          <a:p>
            <a:pPr marL="342900" indent="-342900">
              <a:buFont typeface="Arial" panose="020B0604020202020204" pitchFamily="34" charset="0"/>
              <a:buChar char="•"/>
            </a:pPr>
            <a:r>
              <a:rPr lang="it-IT" dirty="0">
                <a:latin typeface="Verdana" pitchFamily="34" charset="0"/>
                <a:ea typeface="Verdana" pitchFamily="34" charset="0"/>
              </a:rPr>
              <a:t>Don’t talk about sensitive subjects</a:t>
            </a:r>
          </a:p>
          <a:p>
            <a:pPr marL="342900" indent="-342900">
              <a:buFont typeface="Arial" panose="020B0604020202020204" pitchFamily="34" charset="0"/>
              <a:buChar char="•"/>
            </a:pPr>
            <a:r>
              <a:rPr lang="it-IT" dirty="0">
                <a:latin typeface="Verdana" pitchFamily="34" charset="0"/>
                <a:ea typeface="Verdana" pitchFamily="34" charset="0"/>
              </a:rPr>
              <a:t>Active listening</a:t>
            </a: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4D40C80-77CC-441E-B9E9-D070850A9E0D}"/>
              </a:ext>
            </a:extLst>
          </p:cNvPr>
          <p:cNvSpPr txBox="1"/>
          <p:nvPr/>
        </p:nvSpPr>
        <p:spPr>
          <a:xfrm>
            <a:off x="273132" y="2517569"/>
            <a:ext cx="3075709" cy="646331"/>
          </a:xfrm>
          <a:prstGeom prst="rect">
            <a:avLst/>
          </a:prstGeom>
          <a:noFill/>
        </p:spPr>
        <p:txBody>
          <a:bodyPr wrap="square" rtlCol="0">
            <a:spAutoFit/>
          </a:bodyPr>
          <a:lstStyle/>
          <a:p>
            <a:r>
              <a:rPr lang="en-GB" sz="3600" dirty="0">
                <a:solidFill>
                  <a:schemeClr val="bg1"/>
                </a:solidFill>
              </a:rPr>
              <a:t>Ground Rules</a:t>
            </a:r>
          </a:p>
        </p:txBody>
      </p:sp>
    </p:spTree>
    <p:extLst>
      <p:ext uri="{BB962C8B-B14F-4D97-AF65-F5344CB8AC3E}">
        <p14:creationId xmlns:p14="http://schemas.microsoft.com/office/powerpoint/2010/main" val="3651013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3716977" y="1700012"/>
            <a:ext cx="7679893" cy="4316475"/>
          </a:xfrm>
        </p:spPr>
        <p:txBody>
          <a:bodyPr>
            <a:noAutofit/>
          </a:bodyPr>
          <a:lstStyle/>
          <a:p>
            <a:r>
              <a:rPr lang="en-GB" sz="1800" dirty="0">
                <a:latin typeface="Verdana" pitchFamily="34" charset="0"/>
                <a:ea typeface="Verdana" pitchFamily="34" charset="0"/>
              </a:rPr>
              <a:t>An opening exercise such as an icebreaker is useful to start up a </a:t>
            </a:r>
          </a:p>
          <a:p>
            <a:r>
              <a:rPr lang="en-GB" sz="1800" dirty="0">
                <a:latin typeface="Verdana" pitchFamily="34" charset="0"/>
                <a:ea typeface="Verdana" pitchFamily="34" charset="0"/>
              </a:rPr>
              <a:t>training session. As the name suggests, icebreakers are designed to </a:t>
            </a:r>
          </a:p>
          <a:p>
            <a:r>
              <a:rPr lang="en-GB" sz="1800" dirty="0">
                <a:latin typeface="Verdana" pitchFamily="34" charset="0"/>
                <a:ea typeface="Verdana" pitchFamily="34" charset="0"/>
              </a:rPr>
              <a:t>“warm up” the session.  • Icebreakers are commonly presented as a game to "warm up" the group by helping the members to get to know each other.  </a:t>
            </a:r>
          </a:p>
          <a:p>
            <a:r>
              <a:rPr lang="en-GB" sz="1800" dirty="0">
                <a:latin typeface="Verdana" pitchFamily="34" charset="0"/>
                <a:ea typeface="Verdana" pitchFamily="34" charset="0"/>
              </a:rPr>
              <a:t>Ice breakers can be used at the start or at any time of the training program. </a:t>
            </a:r>
            <a:endParaRPr lang="it-IT" sz="1800" dirty="0">
              <a:latin typeface="Verdana" pitchFamily="34" charset="0"/>
              <a:ea typeface="Verdana" pitchFamily="34" charset="0"/>
            </a:endParaRPr>
          </a:p>
        </p:txBody>
      </p:sp>
      <p:pic>
        <p:nvPicPr>
          <p:cNvPr id="2050" name="Picture 2" descr="C:\Users\UTENTE\Dropbox (ConnectAbruzzo)\CPA Business\Connect Abruzzo\LogosAbile\DYM Diversity Youth Manager (PAT)\Logos\loghi un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03" y="0"/>
            <a:ext cx="5743575" cy="7429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8CA7C4F-BE29-44BC-88BA-8EF8D80B7A95}"/>
              </a:ext>
            </a:extLst>
          </p:cNvPr>
          <p:cNvSpPr txBox="1"/>
          <p:nvPr/>
        </p:nvSpPr>
        <p:spPr>
          <a:xfrm>
            <a:off x="320634" y="2351314"/>
            <a:ext cx="2773406" cy="646331"/>
          </a:xfrm>
          <a:prstGeom prst="rect">
            <a:avLst/>
          </a:prstGeom>
          <a:noFill/>
        </p:spPr>
        <p:txBody>
          <a:bodyPr wrap="square" rtlCol="0">
            <a:spAutoFit/>
          </a:bodyPr>
          <a:lstStyle/>
          <a:p>
            <a:r>
              <a:rPr lang="en-GB" sz="3600" dirty="0">
                <a:solidFill>
                  <a:schemeClr val="bg1"/>
                </a:solidFill>
              </a:rPr>
              <a:t>Ice-breakers</a:t>
            </a:r>
          </a:p>
        </p:txBody>
      </p:sp>
      <p:sp>
        <p:nvSpPr>
          <p:cNvPr id="7" name="Title 6">
            <a:extLst>
              <a:ext uri="{FF2B5EF4-FFF2-40B4-BE49-F238E27FC236}">
                <a16:creationId xmlns:a16="http://schemas.microsoft.com/office/drawing/2014/main" id="{FCCE7394-CCD6-4432-A239-E622C1661588}"/>
              </a:ext>
            </a:extLst>
          </p:cNvPr>
          <p:cNvSpPr>
            <a:spLocks noGrp="1"/>
          </p:cNvSpPr>
          <p:nvPr>
            <p:ph type="title"/>
          </p:nvPr>
        </p:nvSpPr>
        <p:spPr>
          <a:xfrm>
            <a:off x="3808535" y="1175657"/>
            <a:ext cx="7315200" cy="4316475"/>
          </a:xfrm>
        </p:spPr>
        <p:txBody>
          <a:bodyPr/>
          <a:lstStyle/>
          <a:p>
            <a:br>
              <a:rPr lang="en-GB" dirty="0"/>
            </a:br>
            <a:endParaRPr lang="en-GB" dirty="0"/>
          </a:p>
        </p:txBody>
      </p:sp>
    </p:spTree>
    <p:extLst>
      <p:ext uri="{BB962C8B-B14F-4D97-AF65-F5344CB8AC3E}">
        <p14:creationId xmlns:p14="http://schemas.microsoft.com/office/powerpoint/2010/main" val="4120828525"/>
      </p:ext>
    </p:extLst>
  </p:cSld>
  <p:clrMapOvr>
    <a:masterClrMapping/>
  </p:clrMapOvr>
</p:sld>
</file>

<file path=ppt/theme/theme1.xml><?xml version="1.0" encoding="utf-8"?>
<a:theme xmlns:a="http://schemas.openxmlformats.org/drawingml/2006/main" name="Cornice">
  <a:themeElements>
    <a:clrScheme name="Personalizzato 7">
      <a:dk1>
        <a:sysClr val="windowText" lastClr="000000"/>
      </a:dk1>
      <a:lt1>
        <a:sysClr val="window" lastClr="FFFFFF"/>
      </a:lt1>
      <a:dk2>
        <a:srgbClr val="4E3B30"/>
      </a:dk2>
      <a:lt2>
        <a:srgbClr val="FBEEC9"/>
      </a:lt2>
      <a:accent1>
        <a:srgbClr val="FF5050"/>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5ED9C6646DDA41B6B73BDF857A065A" ma:contentTypeVersion="13" ma:contentTypeDescription="Create a new document." ma:contentTypeScope="" ma:versionID="aa8def04c8ab82cac9864efac00a2bad">
  <xsd:schema xmlns:xsd="http://www.w3.org/2001/XMLSchema" xmlns:xs="http://www.w3.org/2001/XMLSchema" xmlns:p="http://schemas.microsoft.com/office/2006/metadata/properties" xmlns:ns2="62d41e15-932d-4b41-b170-bc6f2c3df226" xmlns:ns3="b1cec531-6cd4-40a2-a6ba-39d6c5dd83ef" targetNamespace="http://schemas.microsoft.com/office/2006/metadata/properties" ma:root="true" ma:fieldsID="114d058eb398a9149be1b44b5ec5accb" ns2:_="" ns3:_="">
    <xsd:import namespace="62d41e15-932d-4b41-b170-bc6f2c3df226"/>
    <xsd:import namespace="b1cec531-6cd4-40a2-a6ba-39d6c5dd83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d41e15-932d-4b41-b170-bc6f2c3df2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1cec531-6cd4-40a2-a6ba-39d6c5dd83e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E93753-ABDC-4B7E-A2D4-D62BF7992B46}"/>
</file>

<file path=customXml/itemProps2.xml><?xml version="1.0" encoding="utf-8"?>
<ds:datastoreItem xmlns:ds="http://schemas.openxmlformats.org/officeDocument/2006/customXml" ds:itemID="{084CF77F-35D5-4C32-8976-CCE3546C6ACE}"/>
</file>

<file path=customXml/itemProps3.xml><?xml version="1.0" encoding="utf-8"?>
<ds:datastoreItem xmlns:ds="http://schemas.openxmlformats.org/officeDocument/2006/customXml" ds:itemID="{C4A1682D-CD15-483B-B997-C257898CAD34}"/>
</file>

<file path=docProps/app.xml><?xml version="1.0" encoding="utf-8"?>
<Properties xmlns="http://schemas.openxmlformats.org/officeDocument/2006/extended-properties" xmlns:vt="http://schemas.openxmlformats.org/officeDocument/2006/docPropsVTypes">
  <Template>Cornice</Template>
  <TotalTime>2239</TotalTime>
  <Words>2268</Words>
  <Application>Microsoft Office PowerPoint</Application>
  <PresentationFormat>Widescreen</PresentationFormat>
  <Paragraphs>181</Paragraphs>
  <Slides>27</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vt:lpstr>
      <vt:lpstr>Calibri</vt:lpstr>
      <vt:lpstr>Corbel</vt:lpstr>
      <vt:lpstr>Google Sans</vt:lpstr>
      <vt:lpstr>Verdana</vt:lpstr>
      <vt:lpstr>Wingdings 2</vt:lpstr>
      <vt:lpstr>Cornice</vt:lpstr>
      <vt:lpstr>How to Create a Workshop.. Teach, Resource &amp; Deliver the Units</vt:lpstr>
      <vt:lpstr>PowerPoint Presentation</vt:lpstr>
      <vt:lpstr>PowerPoint Presentation</vt:lpstr>
      <vt:lpstr>Setting up the room</vt:lpstr>
      <vt:lpstr>PowerPoint Presentation</vt:lpstr>
      <vt:lpstr>DECIDE WHO WILL ATTEND</vt:lpstr>
      <vt:lpstr>PowerPoint Presentation</vt:lpstr>
      <vt:lpstr>PowerPoint Presentation</vt:lpstr>
      <vt:lpstr> </vt:lpstr>
      <vt:lpstr>This is most important and crucial step for rapport building. As the facilitator make sure everyone is welcome.  Communicate clearly. Tell everyone what the objectives of the training are.  Why this program is being conducted.  How this program will benefit the participants and their roles as Youth Workers.   Set the ground rules. Do an ice-breaker In this way, participants will be more receptive to learning before they can actually start to learn.  Create a warm, friendly environment </vt:lpstr>
      <vt:lpstr>LEARNING OBJECTIVES</vt:lpstr>
      <vt:lpstr>USING THE 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IMPACT OF LEARNING</vt:lpstr>
      <vt:lpstr>ASSESSMENT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UTENTE</dc:creator>
  <cp:lastModifiedBy>Louise Fox</cp:lastModifiedBy>
  <cp:revision>62</cp:revision>
  <dcterms:created xsi:type="dcterms:W3CDTF">2020-11-03T16:17:57Z</dcterms:created>
  <dcterms:modified xsi:type="dcterms:W3CDTF">2021-05-05T14:17:28Z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0x010100FC5ED9C6646DDA41B6B73BDF857A065A</vt:lpwstr>
  </property>
</Properties>
</file>