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3" roundtripDataSignature="AMtx7mh0TLsk7sTHVnteU/9QkoqN2oto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Facilitadores: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 ♦ Establezca un tono positivo para la discusión ♦ Sea neutral ante los problemas ♦ Mantenga al grupo enfocado ♦ Controle el tiempo ♦ Sugiera métodos y procedimientos que pueden ayudar al grupo a trabajar mejor ♦ Fomente la participación de todos ♦ Eduque / informe a los participantes sobre las actividades y los pasos ♦ Proteja las ideas de los desafíos ♦ Coordine los detalles administrativos ♦ Registre la información o supervise su registro ESTABLEZCA EL CLIMA PARA LA SESIÓN: Aclare el propósito y los resultados esperados de la reunión ♦ Preséntese y el papel que desempeñará ♦ Explique la agenda, las reglas básicas y cualquier folleto ♦ Si se siente cómodo, use un rompehielos o un tipo de actividad de introducción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Facilitadores: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 ♦ Establezca un tono positivo para la discusión ♦ Sea neutral ante los problemas ♦ Mantenga al grupo enfocado ♦ Controle el tiempo ♦ Sugiera métodos y procedimientos que pueden ayudar al grupo a trabajar mejor ♦ Fomente la participación de todos ♦ Eduque / informe a los participantes sobre las actividades y los pasos ♦ Proteja las ideas de los desafíos ♦ Coordine los detalles administrativos ♦ Registre la información o supervise su registro ESTABLEZCA EL CLIMA PARA LA SESIÓN: Aclare el propósito y los resultados esperados de la reunión ♦ Preséntese y el papel que desempeñará ♦ Explique la agenda, las reglas básicas y cualquier folleto ♦ Si se siente cómodo, use un rompehielos o un tipo de actividad de introducción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Facilitadores: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 ♦ Establezca un tono positivo para la discusión ♦ Sea neutral ante los problemas ♦ Mantenga al grupo enfocado ♦ Controle el tiempo ♦ Sugiera métodos y procedimientos que pueden ayudar al grupo a trabajar mejor ♦ Fomente la participación de todos ♦ Eduque / informe a los participantes sobre las actividades y los pasos ♦ Proteja las ideas de los desafíos ♦ Coordine los detalles administrativos ♦ Registre la información o supervise su registro ESTABLEZCA EL CLIMA PARA LA SESIÓN: Aclare el propósito y los resultados esperados de la reunión ♦ Preséntese y el papel que desempeñará ♦ Explique la agenda, las reglas básicas y cualquier folleto ♦ Si se siente cómodo, use un rompehielos o un tipo de actividad de introducción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Facilitadores: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 ♦ Establezca un tono positivo para la discusión ♦ Sea neutral ante los problemas ♦ Mantenga al grupo enfocado ♦ Controle el tiempo ♦ Sugiera métodos y procedimientos que pueden ayudar al grupo a trabajar mejor ♦ Fomente la participación de todos ♦ Eduque / informe a los participantes sobre las actividades y los pasos ♦ Proteja las ideas de los desafíos ♦ Coordine los detalles administrativos ♦ Registre la información o supervise su registro ESTABLEZCA EL CLIMA PARA LA SESIÓN: Aclare el propósito y los resultados esperados de la reunión ♦ Preséntese y el papel que desempeñará ♦ Explique la agenda, las reglas básicas y cualquier folleto ♦ Si se siente cómodo, use un rompehielos o un tipo de actividad de introducción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Facilitadores: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 ♦ Establezca un tono positivo para la discusión ♦ Sea neutral ante los problemas ♦ Mantenga al grupo enfocado ♦ Controle el tiempo ♦ Sugiera métodos y procedimientos que pueden ayudar al grupo a trabajar mejor ♦ Fomente la participación de todos ♦ Eduque / informe a los participantes sobre las actividades y los pasos ♦ Proteja las ideas de los desafíos ♦ Coordine los detalles administrativos ♦ Registre la información o supervise su registro ESTABLEZCA EL CLIMA PARA LA SESIÓN: Aclare el propósito y los resultados esperados de la reunión ♦ Preséntese y el papel que desempeñará ♦ Explique la agenda, las reglas básicas y cualquier folleto ♦ Si se siente cómodo, use un rompehielos o un tipo de actividad de introducción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9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9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9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FFDCDC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2" name="Google Shape;22;p2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8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9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9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5" name="Google Shape;85;p3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0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Aria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0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3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1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4" name="Google Shape;34;p3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2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0" name="Google Shape;40;p32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1" name="Google Shape;41;p3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3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8" name="Google Shape;48;p33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3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0" name="Google Shape;50;p3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showMasterSp="0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6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5" name="Google Shape;65;p36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3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7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37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3" name="Google Shape;73;p3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7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8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8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937773" y="2071973"/>
            <a:ext cx="7315200" cy="325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erdana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Cómo crear un taller…</a:t>
            </a:r>
            <a:br>
              <a:rPr lang="en-GB">
                <a:latin typeface="Verdana"/>
                <a:ea typeface="Verdana"/>
                <a:cs typeface="Verdana"/>
                <a:sym typeface="Verdana"/>
              </a:rPr>
            </a:br>
            <a:br>
              <a:rPr lang="en-GB">
                <a:latin typeface="Verdana"/>
                <a:ea typeface="Verdana"/>
                <a:cs typeface="Verdana"/>
                <a:sym typeface="Verdana"/>
              </a:rPr>
            </a:br>
            <a:r>
              <a:rPr lang="en-GB">
                <a:latin typeface="Verdana"/>
                <a:ea typeface="Verdana"/>
                <a:cs typeface="Verdana"/>
                <a:sym typeface="Verdana"/>
              </a:rPr>
              <a:t>Enseñe, proporcione recursos y entregue las unidades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1069840" y="54169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2020-1-UK01-KA205-078066</a:t>
            </a:r>
            <a:endParaRPr/>
          </a:p>
        </p:txBody>
      </p:sp>
      <p:pic>
        <p:nvPicPr>
          <p:cNvPr descr="C:\Users\UTENTE\Dropbox (ConnectAbruzzo)\CPA Business\Connect Abruzzo\LogosAbile\DYM Diversity Youth Manager (PAT)\Logos\loghi uniti.jpg"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2089" y="0"/>
            <a:ext cx="5743575" cy="74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"/>
          <p:cNvSpPr txBox="1"/>
          <p:nvPr>
            <p:ph type="title"/>
          </p:nvPr>
        </p:nvSpPr>
        <p:spPr>
          <a:xfrm>
            <a:off x="3791712" y="2216727"/>
            <a:ext cx="7315200" cy="413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Este es el paso más importante y crucial para la construcción de una buena relación.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Como facilitador, asegúrese de que todos sean bienvenidos.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Comuníquese claramente.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Dígale a todo el mundo cuáles son los objetivos de la formación.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Por qué se lleva a cabo este programa.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Cómo este programa beneficiará a los participantes y sus roles como Trabajadores Juveniles.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Establece las reglas básicas.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Hacer un rompehielos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De esta manera, los participantes estarán más receptivos al aprendizaje antes de que realmente puedan comenzar a aprender.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-316229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3302"/>
              <a:buFont typeface="Verdana"/>
              <a:buChar char="●"/>
            </a:pPr>
            <a:r>
              <a:rPr lang="en-GB" sz="2422">
                <a:latin typeface="Verdana"/>
                <a:ea typeface="Verdana"/>
                <a:cs typeface="Verdana"/>
                <a:sym typeface="Verdana"/>
              </a:rPr>
              <a:t>Crea un ambiente cálido y amigable</a:t>
            </a:r>
            <a:endParaRPr sz="2422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None/>
            </a:pPr>
            <a:br>
              <a:rPr lang="en-GB" sz="2200">
                <a:latin typeface="Arial"/>
                <a:ea typeface="Arial"/>
                <a:cs typeface="Arial"/>
                <a:sym typeface="Arial"/>
              </a:rPr>
            </a:b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0"/>
          <p:cNvSpPr txBox="1"/>
          <p:nvPr/>
        </p:nvSpPr>
        <p:spPr>
          <a:xfrm>
            <a:off x="154379" y="2434442"/>
            <a:ext cx="30996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chemeClr val="lt1"/>
                </a:solidFill>
              </a:rPr>
              <a:t>Abriendo la formación ...</a:t>
            </a:r>
            <a:endParaRPr sz="3600">
              <a:solidFill>
                <a:schemeClr val="l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chemeClr val="lt1"/>
                </a:solidFill>
              </a:rPr>
              <a:t>Una cálida bienvenida.</a:t>
            </a:r>
            <a:endParaRPr sz="3600">
              <a:solidFill>
                <a:schemeClr val="l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 txBox="1"/>
          <p:nvPr>
            <p:ph type="title"/>
          </p:nvPr>
        </p:nvSpPr>
        <p:spPr>
          <a:xfrm>
            <a:off x="3855033" y="1221175"/>
            <a:ext cx="7315200" cy="478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Verdana"/>
              <a:buNone/>
            </a:pPr>
            <a:r>
              <a:rPr lang="en-GB" sz="3600">
                <a:latin typeface="Verdana"/>
                <a:ea typeface="Verdana"/>
                <a:cs typeface="Verdana"/>
                <a:sym typeface="Verdana"/>
              </a:rPr>
              <a:t>Objetivos de aprendizaje</a:t>
            </a:r>
            <a:endParaRPr/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3564256" y="1928380"/>
            <a:ext cx="8004685" cy="43180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Objetivos: compártalos con los participantes y vuelva a consultarlos al final de la capacitación para asegurarse de que se haya cubierto y comprendido todo.</a:t>
            </a:r>
            <a:endParaRPr/>
          </a:p>
        </p:txBody>
      </p:sp>
      <p:pic>
        <p:nvPicPr>
          <p:cNvPr descr="C:\Users\UTENTE\Dropbox (ConnectAbruzzo)\CPA Business\Connect Abruzzo\LogosAbile\DYM Diversity Youth Manager (PAT)\Logos\loghi uniti.jpg" id="175" name="Google Shape;17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1"/>
          <p:cNvSpPr txBox="1"/>
          <p:nvPr/>
        </p:nvSpPr>
        <p:spPr>
          <a:xfrm>
            <a:off x="154746" y="2859817"/>
            <a:ext cx="2953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Objetivos de aprendizaje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"/>
          <p:cNvSpPr txBox="1"/>
          <p:nvPr>
            <p:ph type="title"/>
          </p:nvPr>
        </p:nvSpPr>
        <p:spPr>
          <a:xfrm>
            <a:off x="3855033" y="992575"/>
            <a:ext cx="73152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Verdana"/>
              <a:buNone/>
            </a:pPr>
            <a:r>
              <a:rPr lang="en-GB" sz="3600">
                <a:latin typeface="Verdana"/>
                <a:ea typeface="Verdana"/>
                <a:cs typeface="Verdana"/>
                <a:sym typeface="Verdana"/>
              </a:rPr>
              <a:t>Usando el PowerPoint</a:t>
            </a:r>
            <a:endParaRPr/>
          </a:p>
        </p:txBody>
      </p:sp>
      <p:sp>
        <p:nvSpPr>
          <p:cNvPr id="183" name="Google Shape;183;p12"/>
          <p:cNvSpPr txBox="1"/>
          <p:nvPr>
            <p:ph idx="1" type="body"/>
          </p:nvPr>
        </p:nvSpPr>
        <p:spPr>
          <a:xfrm>
            <a:off x="3516754" y="1611704"/>
            <a:ext cx="8004600" cy="4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Puede usar las diapositivas de PowerPoint en el orden en que están.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Algunas de las diapositivas pueden perderse si cree que no son relevantes para su grupo.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Utilice las diapositivas como guía y trate de no leerlas.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Deténgase e inicie las diapositivas como desee.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Si solo tiene tiempo para un taller más corto, es posible que no necesite usar todas las diapositivas.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84" name="Google Shape;18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2"/>
          <p:cNvSpPr txBox="1"/>
          <p:nvPr/>
        </p:nvSpPr>
        <p:spPr>
          <a:xfrm>
            <a:off x="178130" y="2481943"/>
            <a:ext cx="3075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Usando el PowerPoint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/>
          <p:nvPr>
            <p:ph idx="1" type="body"/>
          </p:nvPr>
        </p:nvSpPr>
        <p:spPr>
          <a:xfrm>
            <a:off x="3433627" y="895350"/>
            <a:ext cx="8004600" cy="53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Asegúrese de que los participantes sepan qué van a representar.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Asegúrese de que cada persona conozca su función.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Establezca los juegos de roles en grupos pequeños, repartidos por el salón para que cada grupo pueda escucharse a sí mismo.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Haga un juego de roles de práctica para mostrar al grupo antes de pedirles que hagan uno.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Dé a los participantes un tiempo para hacer los juegos de roles, esto dependerá en gran medida de cuántas personas haya.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Reflexión, después de los juegos de roles, pregunte a los estudiantes cómo se sienten que les ha ido. Pídales que completen la hoja de reflexión en el libro de trabajo.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92" name="Google Shape;1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3"/>
          <p:cNvSpPr txBox="1"/>
          <p:nvPr/>
        </p:nvSpPr>
        <p:spPr>
          <a:xfrm>
            <a:off x="154746" y="2174017"/>
            <a:ext cx="2953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¿Cómo facilitar los juegos de rol?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TENTE\Dropbox (ConnectAbruzzo)\CPA Business\Connect Abruzzo\LogosAbile\DYM Diversity Youth Manager (PAT)\Logos\loghi uniti.jpg" id="199" name="Google Shape;1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 txBox="1"/>
          <p:nvPr/>
        </p:nvSpPr>
        <p:spPr>
          <a:xfrm>
            <a:off x="309490" y="1956582"/>
            <a:ext cx="2926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Durante el taller, involucre a la gente</a:t>
            </a:r>
            <a:endParaRPr/>
          </a:p>
        </p:txBody>
      </p:sp>
      <p:sp>
        <p:nvSpPr>
          <p:cNvPr id="201" name="Google Shape;201;p14"/>
          <p:cNvSpPr txBox="1"/>
          <p:nvPr/>
        </p:nvSpPr>
        <p:spPr>
          <a:xfrm>
            <a:off x="3797135" y="1048987"/>
            <a:ext cx="6958800" cy="45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Piense en las formas en que puede hacer esto.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Hágalo interactivo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Utilice las actividades sugeridas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Use un rompehielos para tal vez dos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Variar las actividades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Haz preguntas a la gente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Fomentar la discusión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TENTE\Dropbox (ConnectAbruzzo)\CPA Business\Connect Abruzzo\LogosAbile\DYM Diversity Youth Manager (PAT)\Logos\loghi uniti.jpg" id="207" name="Google Shape;20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5"/>
          <p:cNvSpPr txBox="1"/>
          <p:nvPr/>
        </p:nvSpPr>
        <p:spPr>
          <a:xfrm>
            <a:off x="3873335" y="896587"/>
            <a:ext cx="6958800" cy="50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¿Por qué son tan importantes estas formas?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Para mantener a todos involucrados.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Para que la gente aprenda nuevas ideas y formas de hacer las cosas.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Para que nadie se aburra.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Entonces la gente se va y les dice a sus amigos cuánto disfrutaron del entrenamiento.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Verdana"/>
              <a:buChar char="•"/>
            </a:pPr>
            <a:r>
              <a:rPr lang="en-GB" sz="2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Haga esto incluyendo juegos, trabajo uno a uno, trabajo con compañeros, ejercicios en grupo y asegurándose de que los descansos se incorporen al día.</a:t>
            </a:r>
            <a:endParaRPr sz="220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sp>
        <p:nvSpPr>
          <p:cNvPr id="209" name="Google Shape;209;p15"/>
          <p:cNvSpPr txBox="1"/>
          <p:nvPr/>
        </p:nvSpPr>
        <p:spPr>
          <a:xfrm>
            <a:off x="309490" y="1956582"/>
            <a:ext cx="2926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Durante el taller, involucre a la gente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TENTE\Dropbox (ConnectAbruzzo)\CPA Business\Connect Abruzzo\LogosAbile\DYM Diversity Youth Manager (PAT)\Logos\loghi uniti.jpg" id="214" name="Google Shape;21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6"/>
          <p:cNvSpPr txBox="1"/>
          <p:nvPr>
            <p:ph idx="1" type="body"/>
          </p:nvPr>
        </p:nvSpPr>
        <p:spPr>
          <a:xfrm>
            <a:off x="3886200" y="986642"/>
            <a:ext cx="7315200" cy="4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La lluvia de ideas o los mapas mentales se utilizan para: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Verdana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Generar ideas.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Verdana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Para involucrar a todos.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Verdana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Bueno para resolver problemas.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Verdana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También les da a todos un enfoque visual, así que coloque las respuestas de los participantes en el rotafolio para que todos las vean.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Verdana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Hay muchas oportunidades para usar esto dentro de las diapositivas.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6"/>
          <p:cNvSpPr txBox="1"/>
          <p:nvPr/>
        </p:nvSpPr>
        <p:spPr>
          <a:xfrm>
            <a:off x="178131" y="2002971"/>
            <a:ext cx="30876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¿Cómo utilizar la lluvia de ideas en el taller?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"/>
          <p:cNvSpPr txBox="1"/>
          <p:nvPr>
            <p:ph idx="1" type="body"/>
          </p:nvPr>
        </p:nvSpPr>
        <p:spPr>
          <a:xfrm>
            <a:off x="3736366" y="1020288"/>
            <a:ext cx="7431900" cy="46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Este es un aspecto realmente importante de impartir un taller.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Si usted, como facilitador, está motivado y es dinámico, los miembros de su grupo también lo estarán.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Tu comportamiento influirá en su comportamiento.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¿Por qué es esto?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Adopte una forma de pensar o de comportarse y sus participantes lo seguirán.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22" name="Google Shape;22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7"/>
          <p:cNvSpPr txBox="1"/>
          <p:nvPr/>
        </p:nvSpPr>
        <p:spPr>
          <a:xfrm>
            <a:off x="498765" y="2719449"/>
            <a:ext cx="2668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Motivación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/>
          <p:nvPr>
            <p:ph idx="1" type="body"/>
          </p:nvPr>
        </p:nvSpPr>
        <p:spPr>
          <a:xfrm>
            <a:off x="3766866" y="945337"/>
            <a:ext cx="7431900" cy="4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Donde anima a otros trabajadores jóvenes a aprovechar las experiencias de los demás para apoyarse mutuamente, trabajando en parejas.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Una forma eficaz de compartir conocimientos: los que tienen más experiencia ayudan a los que tienen menos experiencia.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Puede poner a los individuos en parejas para algunas de las actividades, tal vez alguien que sea más capaz con alguien que sea menos capaz.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Ayuda a otros a desarrollar amistades.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29" name="Google Shape;2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8"/>
          <p:cNvSpPr txBox="1"/>
          <p:nvPr/>
        </p:nvSpPr>
        <p:spPr>
          <a:xfrm>
            <a:off x="273133" y="2493818"/>
            <a:ext cx="2992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Apoyo de los compañeros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TENTE\Dropbox (ConnectAbruzzo)\CPA Business\Connect Abruzzo\LogosAbile\DYM Diversity Youth Manager (PAT)\Logos\loghi uniti.jpg" id="235" name="Google Shape;23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9"/>
          <p:cNvSpPr txBox="1"/>
          <p:nvPr>
            <p:ph idx="1" type="body"/>
          </p:nvPr>
        </p:nvSpPr>
        <p:spPr>
          <a:xfrm>
            <a:off x="3886200" y="1475509"/>
            <a:ext cx="7315200" cy="3906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136837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GB" sz="2780">
                <a:latin typeface="Verdana"/>
                <a:ea typeface="Verdana"/>
                <a:cs typeface="Verdana"/>
                <a:sym typeface="Verdana"/>
              </a:rPr>
              <a:t>Elige quién se emparejará con quién</a:t>
            </a:r>
            <a:endParaRPr sz="2780">
              <a:latin typeface="Verdana"/>
              <a:ea typeface="Verdana"/>
              <a:cs typeface="Verdana"/>
              <a:sym typeface="Verdana"/>
            </a:endParaRPr>
          </a:p>
          <a:p>
            <a:pPr indent="-136837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GB" sz="2780">
                <a:latin typeface="Verdana"/>
                <a:ea typeface="Verdana"/>
                <a:cs typeface="Verdana"/>
                <a:sym typeface="Verdana"/>
              </a:rPr>
              <a:t>Demuestre cómo se pueden dar retroalimentación entre ellos.</a:t>
            </a:r>
            <a:endParaRPr sz="2780">
              <a:latin typeface="Verdana"/>
              <a:ea typeface="Verdana"/>
              <a:cs typeface="Verdana"/>
              <a:sym typeface="Verdana"/>
            </a:endParaRPr>
          </a:p>
          <a:p>
            <a:pPr indent="-136837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GB" sz="2780">
                <a:latin typeface="Verdana"/>
                <a:ea typeface="Verdana"/>
                <a:cs typeface="Verdana"/>
                <a:sym typeface="Verdana"/>
              </a:rPr>
              <a:t>Demuestre cómo pueden hacerse preguntas entre ellos.</a:t>
            </a:r>
            <a:endParaRPr sz="2780">
              <a:latin typeface="Verdana"/>
              <a:ea typeface="Verdana"/>
              <a:cs typeface="Verdana"/>
              <a:sym typeface="Verdana"/>
            </a:endParaRPr>
          </a:p>
          <a:p>
            <a:pPr indent="-136837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GB" sz="2780">
                <a:latin typeface="Verdana"/>
                <a:ea typeface="Verdana"/>
                <a:cs typeface="Verdana"/>
                <a:sym typeface="Verdana"/>
              </a:rPr>
              <a:t>Explique cómo darse retroalimentación positiva el uno al otro usando palabras amables.</a:t>
            </a:r>
            <a:endParaRPr sz="2780">
              <a:latin typeface="Verdana"/>
              <a:ea typeface="Verdana"/>
              <a:cs typeface="Verdana"/>
              <a:sym typeface="Verdana"/>
            </a:endParaRPr>
          </a:p>
          <a:p>
            <a:pPr indent="-136837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GB" sz="2780">
                <a:latin typeface="Verdana"/>
                <a:ea typeface="Verdana"/>
                <a:cs typeface="Verdana"/>
                <a:sym typeface="Verdana"/>
              </a:rPr>
              <a:t>Explique las ventajas del apoyo entre pares para ayudarse mutuamente al compartir conocimientos.</a:t>
            </a:r>
            <a:endParaRPr sz="278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0" i="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37" name="Google Shape;237;p19"/>
          <p:cNvSpPr txBox="1"/>
          <p:nvPr/>
        </p:nvSpPr>
        <p:spPr>
          <a:xfrm>
            <a:off x="320634" y="1774371"/>
            <a:ext cx="27876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¿Cómo utilizar el trabajo entre compañeros en el taller?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3601329" y="742950"/>
            <a:ext cx="7625828" cy="572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i="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AutoNum type="arabicPeriod"/>
            </a:pPr>
            <a:r>
              <a:rPr lang="en-GB">
                <a:solidFill>
                  <a:srgbClr val="202124"/>
                </a:solidFill>
                <a:latin typeface="Verdana"/>
                <a:ea typeface="Verdana"/>
                <a:cs typeface="Verdana"/>
                <a:sym typeface="Verdana"/>
              </a:rPr>
              <a:t>Planificación del taller</a:t>
            </a:r>
            <a:endParaRPr>
              <a:solidFill>
                <a:srgbClr val="20212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AutoNum type="arabicPeriod"/>
            </a:pPr>
            <a:r>
              <a:rPr lang="en-GB">
                <a:solidFill>
                  <a:srgbClr val="202124"/>
                </a:solidFill>
                <a:latin typeface="Verdana"/>
                <a:ea typeface="Verdana"/>
                <a:cs typeface="Verdana"/>
                <a:sym typeface="Verdana"/>
              </a:rPr>
              <a:t>Materiales del curso</a:t>
            </a:r>
            <a:endParaRPr>
              <a:solidFill>
                <a:srgbClr val="20212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AutoNum type="arabicPeriod"/>
            </a:pPr>
            <a:r>
              <a:rPr lang="en-GB">
                <a:solidFill>
                  <a:srgbClr val="202124"/>
                </a:solidFill>
                <a:latin typeface="Verdana"/>
                <a:ea typeface="Verdana"/>
                <a:cs typeface="Verdana"/>
                <a:sym typeface="Verdana"/>
              </a:rPr>
              <a:t>Entender cómo cerrar el taller.</a:t>
            </a:r>
            <a:endParaRPr>
              <a:solidFill>
                <a:srgbClr val="20212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21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225631" y="3247303"/>
            <a:ext cx="3087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Planificación del taller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/>
          <p:nvPr>
            <p:ph idx="1" type="body"/>
          </p:nvPr>
        </p:nvSpPr>
        <p:spPr>
          <a:xfrm>
            <a:off x="3736366" y="710541"/>
            <a:ext cx="7725300" cy="4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Haga preguntas para verificar la comprensión en cualquier momento del taller.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No olvide comprobar si alguien tiene alguna pregunta al final del taller.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Los principales tipos de estilos de preguntas que puede utilizar como facilitador se encuentran en el powerpoint y el libro de ejercicios de facilitación y coaching.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43" name="Google Shape;24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0"/>
          <p:cNvSpPr txBox="1"/>
          <p:nvPr/>
        </p:nvSpPr>
        <p:spPr>
          <a:xfrm>
            <a:off x="213756" y="2588821"/>
            <a:ext cx="30045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La importancia de preguntar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"/>
          <p:cNvSpPr txBox="1"/>
          <p:nvPr>
            <p:ph idx="1" type="body"/>
          </p:nvPr>
        </p:nvSpPr>
        <p:spPr>
          <a:xfrm>
            <a:off x="3742141" y="907612"/>
            <a:ext cx="7431900" cy="4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Dar retroalimentación es un aspecto importante de la facilitación y el coaching.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Dar retroalimentación debe ser positivo y alentador.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Puede elogiar a los participantes por su esfuerzo en su taller, por ejemplo, esto podría ser por dar buenas respuestas o simplemente por participar y ayudar a otros.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La retroalimentación nunca debe ser negativa y agresiva.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La retroalimentación también puede ser constructiva, siempre que se haga de manera amistosa y alentadora.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En las siguientes 2 diapositivas se incluyen ejemplos de palabras y frases que se pueden usar.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E2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1800">
              <a:solidFill>
                <a:srgbClr val="1A1E2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A1E2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50" name="Google Shape;2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1"/>
          <p:cNvSpPr txBox="1"/>
          <p:nvPr/>
        </p:nvSpPr>
        <p:spPr>
          <a:xfrm>
            <a:off x="-42050" y="1894125"/>
            <a:ext cx="37842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1"/>
                </a:solidFill>
              </a:rPr>
              <a:t>Dar retroalimentación a sus participantes en el taller</a:t>
            </a:r>
            <a:endParaRPr sz="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4703867" y="2167630"/>
            <a:ext cx="9298457" cy="3441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57" name="Google Shape;25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sitive feedback language in English" id="258" name="Google Shape;25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8842" y="742950"/>
            <a:ext cx="8580414" cy="5467845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2"/>
          <p:cNvSpPr txBox="1"/>
          <p:nvPr/>
        </p:nvSpPr>
        <p:spPr>
          <a:xfrm>
            <a:off x="-42050" y="1894125"/>
            <a:ext cx="37842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1"/>
                </a:solidFill>
              </a:rPr>
              <a:t>Dar retroalimentación a sus participantes en el taller</a:t>
            </a:r>
            <a:endParaRPr sz="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/>
          <p:nvPr>
            <p:ph idx="1" type="body"/>
          </p:nvPr>
        </p:nvSpPr>
        <p:spPr>
          <a:xfrm>
            <a:off x="4373788" y="2000255"/>
            <a:ext cx="12687764" cy="2890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65" name="Google Shape;26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egative feedback language in English" id="266" name="Google Shape;266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33849" y="581890"/>
            <a:ext cx="8558151" cy="5759533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3"/>
          <p:cNvSpPr txBox="1"/>
          <p:nvPr/>
        </p:nvSpPr>
        <p:spPr>
          <a:xfrm>
            <a:off x="-42050" y="1894125"/>
            <a:ext cx="37842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1"/>
                </a:solidFill>
              </a:rPr>
              <a:t>Dar retroalimentación a sus participantes en el taller</a:t>
            </a:r>
            <a:endParaRPr sz="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4"/>
          <p:cNvSpPr txBox="1"/>
          <p:nvPr>
            <p:ph idx="1" type="body"/>
          </p:nvPr>
        </p:nvSpPr>
        <p:spPr>
          <a:xfrm>
            <a:off x="3691416" y="919863"/>
            <a:ext cx="7431900" cy="46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latin typeface="Verdana"/>
                <a:ea typeface="Verdana"/>
                <a:cs typeface="Verdana"/>
                <a:sym typeface="Verdana"/>
              </a:rPr>
              <a:t>Construye un ambiente seguro. </a:t>
            </a:r>
            <a:r>
              <a:rPr lang="en-GB">
                <a:latin typeface="Verdana"/>
                <a:ea typeface="Verdana"/>
                <a:cs typeface="Verdana"/>
                <a:sym typeface="Verdana"/>
              </a:rPr>
              <a:t>Como facilitador, asegúrese de hacer que los participantes se sientan lo suficientemente seguros como para compartir sus pensamientos, experiencias y preguntas. Deben estar abiertos y dispuestos a aceptar aportaciones constructivas y también tener el valor de hacer preguntas.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Para construir un ambiente seguro, establezca reglas básicas.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Algunas sugerencias: se debe respetar la confidencialidad; la retroalimentación debe percibirse como un gesto generoso que siempre debe ser recibido con gratitud; los participantes deben practicar la empatía, poniéndose en el lugar de los demás; y los participantes nunca deben ser burlados o avergonzados por expresarse frente a sus compañeros.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800">
              <a:solidFill>
                <a:srgbClr val="28282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73" name="Google Shape;27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4"/>
          <p:cNvSpPr txBox="1"/>
          <p:nvPr/>
        </p:nvSpPr>
        <p:spPr>
          <a:xfrm>
            <a:off x="225631" y="2351314"/>
            <a:ext cx="2980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Crea un taller seguro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5"/>
          <p:cNvSpPr txBox="1"/>
          <p:nvPr>
            <p:ph type="title"/>
          </p:nvPr>
        </p:nvSpPr>
        <p:spPr>
          <a:xfrm>
            <a:off x="3855033" y="1221175"/>
            <a:ext cx="7315200" cy="478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Verdana"/>
              <a:buNone/>
            </a:pPr>
            <a:r>
              <a:rPr lang="en-GB" sz="3600">
                <a:latin typeface="Verdana"/>
                <a:ea typeface="Verdana"/>
                <a:cs typeface="Verdana"/>
                <a:sym typeface="Verdana"/>
              </a:rPr>
              <a:t>IMPACTO DEL APRENDIZAJE</a:t>
            </a:r>
            <a:endParaRPr/>
          </a:p>
        </p:txBody>
      </p:sp>
      <p:sp>
        <p:nvSpPr>
          <p:cNvPr id="280" name="Google Shape;280;p25"/>
          <p:cNvSpPr txBox="1"/>
          <p:nvPr>
            <p:ph idx="1" type="body"/>
          </p:nvPr>
        </p:nvSpPr>
        <p:spPr>
          <a:xfrm>
            <a:off x="3964966" y="1700012"/>
            <a:ext cx="7725286" cy="431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Piense en lo que quiere que hagan los aprendices.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Reserve algo de tiempo al final del taller para discutir con los participantes qué salió bien, qué disfrutaron y qué les gustaría aprender más.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Una idea para hacer esto es: Dé a cada persona 2 notas adhesivas de diferentes colores. En una, la persona debe decir lo que disfrutó y en la otra, lo que no disfrutó tanto o sobre lo que le gustaría aprender más.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81" name="Google Shape;28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25"/>
          <p:cNvSpPr txBox="1"/>
          <p:nvPr/>
        </p:nvSpPr>
        <p:spPr>
          <a:xfrm>
            <a:off x="653152" y="2470075"/>
            <a:ext cx="2582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Reflexión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"/>
          <p:cNvSpPr txBox="1"/>
          <p:nvPr>
            <p:ph type="title"/>
          </p:nvPr>
        </p:nvSpPr>
        <p:spPr>
          <a:xfrm>
            <a:off x="3778833" y="840175"/>
            <a:ext cx="73152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Verdana"/>
              <a:buNone/>
            </a:pPr>
            <a:r>
              <a:rPr lang="en-GB" sz="3600">
                <a:latin typeface="Verdana"/>
                <a:ea typeface="Verdana"/>
                <a:cs typeface="Verdana"/>
                <a:sym typeface="Verdana"/>
              </a:rPr>
              <a:t>EVALUACIÓN</a:t>
            </a:r>
            <a:endParaRPr/>
          </a:p>
        </p:txBody>
      </p:sp>
      <p:sp>
        <p:nvSpPr>
          <p:cNvPr id="288" name="Google Shape;288;p26"/>
          <p:cNvSpPr txBox="1"/>
          <p:nvPr>
            <p:ph idx="1" type="body"/>
          </p:nvPr>
        </p:nvSpPr>
        <p:spPr>
          <a:xfrm>
            <a:off x="3633849" y="1395212"/>
            <a:ext cx="8056500" cy="45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Verdana"/>
                <a:ea typeface="Verdana"/>
                <a:cs typeface="Verdana"/>
                <a:sym typeface="Verdana"/>
              </a:rPr>
              <a:t>Hay 2 tipos principales de evaluación incorporados en esta capacitación.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800">
                <a:latin typeface="Verdana"/>
                <a:ea typeface="Verdana"/>
                <a:cs typeface="Verdana"/>
                <a:sym typeface="Verdana"/>
              </a:rPr>
              <a:t>FORMATIVO - (EVALUACIÓN PARA EL APRENDIZAJE)</a:t>
            </a:r>
            <a:r>
              <a:rPr lang="en-GB" sz="1800">
                <a:latin typeface="Verdana"/>
                <a:ea typeface="Verdana"/>
                <a:cs typeface="Verdana"/>
                <a:sym typeface="Verdana"/>
              </a:rPr>
              <a:t> será continuo durante toda la capacitación. Al completar las preguntas de las diapositivas de PowerPoint con sus alumnos y los del libro de trabajo, esto permitirá que los alumnos trabajen y contribuyan a su propio ritmo.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Verdana"/>
                <a:ea typeface="Verdana"/>
                <a:cs typeface="Verdana"/>
                <a:sym typeface="Verdana"/>
              </a:rPr>
              <a:t>La retroalimentación continua del facilitador se utilizará para verificar y monitorear el progreso de los alumnos, principalmente mediante discusiones grupales y preguntas directas.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800">
                <a:latin typeface="Verdana"/>
                <a:ea typeface="Verdana"/>
                <a:cs typeface="Verdana"/>
                <a:sym typeface="Verdana"/>
              </a:rPr>
              <a:t>SUMMATIVO</a:t>
            </a:r>
            <a:r>
              <a:rPr lang="en-GB" sz="1800">
                <a:latin typeface="Verdana"/>
                <a:ea typeface="Verdana"/>
                <a:cs typeface="Verdana"/>
                <a:sym typeface="Verdana"/>
              </a:rPr>
              <a:t>: así es </a:t>
            </a:r>
            <a:r>
              <a:rPr lang="en-GB" sz="1800">
                <a:latin typeface="Verdana"/>
                <a:ea typeface="Verdana"/>
                <a:cs typeface="Verdana"/>
                <a:sym typeface="Verdana"/>
              </a:rPr>
              <a:t>cómo</a:t>
            </a:r>
            <a:r>
              <a:rPr lang="en-GB" sz="1800">
                <a:latin typeface="Verdana"/>
                <a:ea typeface="Verdana"/>
                <a:cs typeface="Verdana"/>
                <a:sym typeface="Verdana"/>
              </a:rPr>
              <a:t> se evaluará el aprendizaje de los estudiantes al final de la capacitación y esto se puede hacer con esta capacitación de dos maneras. Mediante las evaluaciones prácticas, de juego de roles y mediante la finalización satisfactoria de cada uno de los cuadernos de trabajo de este curso. Uno sobre coaching y otro sobre facilitación y comunicación.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89" name="Google Shape;28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6"/>
          <p:cNvSpPr txBox="1"/>
          <p:nvPr/>
        </p:nvSpPr>
        <p:spPr>
          <a:xfrm>
            <a:off x="154379" y="2470068"/>
            <a:ext cx="296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Evaluación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/>
          <p:nvPr>
            <p:ph idx="1" type="body"/>
          </p:nvPr>
        </p:nvSpPr>
        <p:spPr>
          <a:xfrm>
            <a:off x="3753729" y="1033154"/>
            <a:ext cx="7625700" cy="51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b="1" lang="en-GB"/>
              <a:t>5 consejos para hacer de su taller remoto una experiencia más interactiva</a:t>
            </a:r>
            <a:endParaRPr b="0" i="0">
              <a:latin typeface="Arial"/>
              <a:ea typeface="Arial"/>
              <a:cs typeface="Arial"/>
              <a:sym typeface="Arial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Aproveche al máximo la herramienta de alojamiento que elija, por ejemplo, Teams o Zoom.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Utilice documentos compartidos en lugar de rotafolios o pizarrones.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Permita que todos los participantes usen videos y chatee.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Involucre a voluntarios para que participen.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Utilice las salas para grupos pequeños para trabajar en parejas y realizar juegos de roles.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297" name="Google Shape;29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27"/>
          <p:cNvSpPr txBox="1"/>
          <p:nvPr/>
        </p:nvSpPr>
        <p:spPr>
          <a:xfrm>
            <a:off x="154379" y="1907969"/>
            <a:ext cx="31233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Talleres remotos usando software como Teams o Zoom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3601329" y="742950"/>
            <a:ext cx="7625828" cy="572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Cree una introducción para incluir reglas básicas y un rompehielos.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Decida cómo se presentará a sí mismo y el tema a los miembros participantes para incluir los objetivos de aprendizaje.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Mire el orden de entrega de cada tema en el taller.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¿Cuáles son los objetivos de aprendizaje?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¿Cuánto tiempo tienes para el taller? Considere los descansos.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En la etapa de planificación, asegúrese de reservar un tiempo para practicar la impartición del taller.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Lea todos los materiales antes de comenzar: las diapositivas de PowerPoint proporcionadas y el libro de trabajo.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>
              <a:solidFill>
                <a:srgbClr val="20212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 b="0" i="0">
              <a:solidFill>
                <a:srgbClr val="2021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10" name="Google Shape;11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225631" y="3247303"/>
            <a:ext cx="3087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Planificación del taller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>
            <p:ph type="title"/>
          </p:nvPr>
        </p:nvSpPr>
        <p:spPr>
          <a:xfrm>
            <a:off x="3855033" y="1221175"/>
            <a:ext cx="7315200" cy="478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Verdana"/>
              <a:buNone/>
            </a:pPr>
            <a:r>
              <a:rPr lang="en-GB" sz="3600">
                <a:latin typeface="Verdana"/>
                <a:ea typeface="Verdana"/>
                <a:cs typeface="Verdana"/>
                <a:sym typeface="Verdana"/>
              </a:rPr>
              <a:t>Preparando el aula</a:t>
            </a:r>
            <a:endParaRPr/>
          </a:p>
        </p:txBody>
      </p:sp>
      <p:sp>
        <p:nvSpPr>
          <p:cNvPr id="118" name="Google Shape;118;p4"/>
          <p:cNvSpPr txBox="1"/>
          <p:nvPr>
            <p:ph idx="1" type="body"/>
          </p:nvPr>
        </p:nvSpPr>
        <p:spPr>
          <a:xfrm>
            <a:off x="3516754" y="1916504"/>
            <a:ext cx="8004685" cy="4554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Para animar a todos a participar, coloque el aula en forma de herradura o semicírculo para que todos puedan verse.</a:t>
            </a:r>
            <a:endParaRPr/>
          </a:p>
          <a:p>
            <a:pPr indent="-2032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19" name="Google Shape;1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4"/>
          <p:cNvSpPr txBox="1"/>
          <p:nvPr/>
        </p:nvSpPr>
        <p:spPr>
          <a:xfrm>
            <a:off x="154746" y="3240817"/>
            <a:ext cx="2953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Planificación del taller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06149" y="3240817"/>
            <a:ext cx="6812967" cy="305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3516754" y="866900"/>
            <a:ext cx="8004685" cy="5604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Aula </a:t>
            </a:r>
            <a:r>
              <a:rPr lang="en-GB">
                <a:latin typeface="Verdana"/>
                <a:ea typeface="Verdana"/>
                <a:cs typeface="Verdana"/>
                <a:sym typeface="Verdana"/>
              </a:rPr>
              <a:t>adecuada con suficientes sillas para todos, preferiblemente, con algo de espacio para hacer juegos de roles.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Rotafolio, papel y rotuladores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Proyector para ejecutar PowerPoint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Estacionario.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28" name="Google Shape;12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"/>
          <p:cNvSpPr txBox="1"/>
          <p:nvPr/>
        </p:nvSpPr>
        <p:spPr>
          <a:xfrm>
            <a:off x="154746" y="3240817"/>
            <a:ext cx="2953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Recursos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3855033" y="1221175"/>
            <a:ext cx="7315200" cy="478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Verdana"/>
              <a:buNone/>
            </a:pPr>
            <a:r>
              <a:rPr lang="en-GB" sz="3600">
                <a:latin typeface="Verdana"/>
                <a:ea typeface="Verdana"/>
                <a:cs typeface="Verdana"/>
                <a:sym typeface="Verdana"/>
              </a:rPr>
              <a:t>DECIDIR QUIÉN ASISTIRÁ</a:t>
            </a:r>
            <a:endParaRPr/>
          </a:p>
        </p:txBody>
      </p:sp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3601329" y="1916504"/>
            <a:ext cx="7625828" cy="4554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Piense en los números de candidatos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¿Tienen necesidades especiales? En caso afirmativo, ¿cuáles son?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Este taller </a:t>
            </a:r>
            <a:r>
              <a:rPr lang="en-GB">
                <a:latin typeface="Verdana"/>
                <a:ea typeface="Verdana"/>
                <a:cs typeface="Verdana"/>
                <a:sym typeface="Verdana"/>
              </a:rPr>
              <a:t>funciona</a:t>
            </a:r>
            <a:r>
              <a:rPr lang="en-GB">
                <a:latin typeface="Verdana"/>
                <a:ea typeface="Verdana"/>
                <a:cs typeface="Verdana"/>
                <a:sym typeface="Verdana"/>
              </a:rPr>
              <a:t> bien para un máximo de 20 personas.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37" name="Google Shape;13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6"/>
          <p:cNvSpPr txBox="1"/>
          <p:nvPr/>
        </p:nvSpPr>
        <p:spPr>
          <a:xfrm>
            <a:off x="154746" y="3240817"/>
            <a:ext cx="2953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Planificación del taller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3516754" y="742951"/>
            <a:ext cx="8004685" cy="5384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Estos se establecen al comienzo de su taller dentro de su introducción y se pueden acordar con su grupo.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¿Qué tipo de cosas deberían incluirse dentro de sus reglas básicas?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45" name="Google Shape;1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7"/>
          <p:cNvSpPr txBox="1"/>
          <p:nvPr/>
        </p:nvSpPr>
        <p:spPr>
          <a:xfrm>
            <a:off x="273132" y="2517569"/>
            <a:ext cx="30756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¿Cómo establecer las reglas básicas?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idx="1" type="body"/>
          </p:nvPr>
        </p:nvSpPr>
        <p:spPr>
          <a:xfrm>
            <a:off x="3516754" y="742951"/>
            <a:ext cx="8004685" cy="5384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Respeta a cada hablante.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Vuelve a tiempo después de cualquier descanso.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No utilizar teléfonos móviles dentro del taller.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Turnarse para hablar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No hables de temas delicados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Escucha activa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53" name="Google Shape;15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8"/>
          <p:cNvSpPr txBox="1"/>
          <p:nvPr/>
        </p:nvSpPr>
        <p:spPr>
          <a:xfrm>
            <a:off x="273132" y="2517569"/>
            <a:ext cx="3075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Reglas Básicas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idx="1" type="body"/>
          </p:nvPr>
        </p:nvSpPr>
        <p:spPr>
          <a:xfrm>
            <a:off x="3716977" y="1090412"/>
            <a:ext cx="7680000" cy="4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Un ejercicio de apertura, como un rompehielos, es útil para iniciar una sesión de entrenamiento. Como sugiere el nombre, los rompehielos están diseñados para "Calentar" la sesión.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Los rompehielos se presentan comúnmente como un juego para "calentar" al grupo ayudando a los miembros a conocerse entre sí.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erdana"/>
                <a:ea typeface="Verdana"/>
                <a:cs typeface="Verdana"/>
                <a:sym typeface="Verdana"/>
              </a:rPr>
              <a:t>Los rompehielos se pueden utilizar al inicio o en cualquier momento del programa de entrenamiento.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UTENTE\Dropbox (ConnectAbruzzo)\CPA Business\Connect Abruzzo\LogosAbile\DYM Diversity Youth Manager (PAT)\Logos\loghi uniti.jpg" id="160" name="Google Shape;16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8303" y="0"/>
            <a:ext cx="57435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9"/>
          <p:cNvSpPr txBox="1"/>
          <p:nvPr/>
        </p:nvSpPr>
        <p:spPr>
          <a:xfrm>
            <a:off x="320624" y="2351325"/>
            <a:ext cx="3075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Rompehielos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nice">
  <a:themeElements>
    <a:clrScheme name="Personalizzato 7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F505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2020-11-03T16:17:57Z</dcterms:created>
  <dc:creator>UTENTE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0x010100FC5ED9C6646DDA41B6B73BDF857A065A</vt:lpwstr>
  </property>
</Properties>
</file>